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86" r:id="rId2"/>
    <p:sldId id="288" r:id="rId3"/>
    <p:sldId id="303" r:id="rId4"/>
    <p:sldId id="290" r:id="rId5"/>
    <p:sldId id="292" r:id="rId6"/>
    <p:sldId id="293" r:id="rId7"/>
    <p:sldId id="294" r:id="rId8"/>
    <p:sldId id="295" r:id="rId9"/>
    <p:sldId id="296" r:id="rId10"/>
    <p:sldId id="297" r:id="rId11"/>
    <p:sldId id="298" r:id="rId12"/>
    <p:sldId id="299" r:id="rId13"/>
    <p:sldId id="300" r:id="rId14"/>
    <p:sldId id="301" r:id="rId15"/>
    <p:sldId id="302" r:id="rId1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75" autoAdjust="0"/>
    <p:restoredTop sz="94660"/>
  </p:normalViewPr>
  <p:slideViewPr>
    <p:cSldViewPr>
      <p:cViewPr>
        <p:scale>
          <a:sx n="75" d="100"/>
          <a:sy n="75" d="100"/>
        </p:scale>
        <p:origin x="-1170" y="-2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614096-C1C8-4E34-9DB1-1F4103762366}" type="datetimeFigureOut">
              <a:rPr lang="zh-HK" altLang="en-US" smtClean="0"/>
              <a:pPr/>
              <a:t>28/7/2014</a:t>
            </a:fld>
            <a:endParaRPr lang="zh-HK"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A54809-EE19-45A9-BBC2-F016336952F8}" type="slidenum">
              <a:rPr lang="zh-HK" altLang="en-US" smtClean="0"/>
              <a:pPr/>
              <a:t>‹#›</a:t>
            </a:fld>
            <a:endParaRPr lang="zh-HK" altLang="en-US"/>
          </a:p>
        </p:txBody>
      </p:sp>
    </p:spTree>
    <p:extLst>
      <p:ext uri="{BB962C8B-B14F-4D97-AF65-F5344CB8AC3E}">
        <p14:creationId xmlns:p14="http://schemas.microsoft.com/office/powerpoint/2010/main" val="3269935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E4223A-384F-4FFB-B644-5AA83E45107C}" type="datetimeFigureOut">
              <a:rPr lang="zh-HK" altLang="en-US" smtClean="0"/>
              <a:pPr/>
              <a:t>28/7/2014</a:t>
            </a:fld>
            <a:endParaRPr lang="zh-HK"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HK"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4C3879-1CBD-4557-A99D-DFC31D0D4AE5}" type="slidenum">
              <a:rPr lang="zh-HK" altLang="en-US" smtClean="0"/>
              <a:pPr/>
              <a:t>‹#›</a:t>
            </a:fld>
            <a:endParaRPr lang="zh-HK" altLang="en-US"/>
          </a:p>
        </p:txBody>
      </p:sp>
    </p:spTree>
    <p:extLst>
      <p:ext uri="{BB962C8B-B14F-4D97-AF65-F5344CB8AC3E}">
        <p14:creationId xmlns:p14="http://schemas.microsoft.com/office/powerpoint/2010/main" val="205812046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2B132C4D-9669-4BFF-8CF0-30CB15F77B48}" type="datetime1">
              <a:rPr lang="zh-TW" altLang="en-US" smtClean="0"/>
              <a:pPr/>
              <a:t>2014/7/28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F95BC21-4D86-4910-BF60-BA94241BD0B5}" type="datetime1">
              <a:rPr lang="zh-TW" altLang="en-US" smtClean="0"/>
              <a:pPr/>
              <a:t>2014/7/28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1F9E4E3E-3C79-4E69-BDB3-D76D675FD8AB}" type="datetime1">
              <a:rPr lang="zh-TW" altLang="en-US" smtClean="0"/>
              <a:pPr/>
              <a:t>2014/7/28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40588F6F-8A42-4AA0-B0D4-97B3AC951302}" type="datetime1">
              <a:rPr lang="zh-TW" altLang="en-US" smtClean="0"/>
              <a:pPr/>
              <a:t>2014/7/28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176B1BDD-7C86-416B-98C6-0A2E05E73EB2}" type="datetime1">
              <a:rPr lang="zh-TW" altLang="en-US" smtClean="0"/>
              <a:pPr/>
              <a:t>2014/7/28</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1AAAA1DD-335E-4D5C-91FC-1A9F64EDE647}" type="datetime1">
              <a:rPr lang="zh-TW" altLang="en-US" smtClean="0"/>
              <a:pPr/>
              <a:t>2014/7/28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186CAF5-3E38-46B2-8078-7C54DB3B9241}" type="datetime1">
              <a:rPr lang="zh-TW" altLang="en-US" smtClean="0"/>
              <a:pPr/>
              <a:t>2014/7/28</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7228B9E3-913A-44B2-99BA-052243B56CCE}" type="datetime1">
              <a:rPr lang="zh-TW" altLang="en-US" smtClean="0"/>
              <a:pPr/>
              <a:t>2014/7/28</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78A38795-A98C-49A8-86C7-88EEB6478CFE}" type="datetime1">
              <a:rPr lang="zh-TW" altLang="en-US" smtClean="0"/>
              <a:pPr/>
              <a:t>2014/7/28</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DEBC1A10-C23E-431C-B81C-511B2D7718FA}" type="datetime1">
              <a:rPr lang="zh-TW" altLang="en-US" smtClean="0"/>
              <a:pPr/>
              <a:t>2014/7/28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FE81E732-22D6-4FD6-8981-0FD16D39A024}" type="datetime1">
              <a:rPr lang="zh-TW" altLang="en-US" smtClean="0"/>
              <a:pPr/>
              <a:t>2014/7/28</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3D54E8-16D4-4264-89CB-F05882839814}"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35F7A-6935-4FB6-84C8-A40A9305D984}" type="datetime1">
              <a:rPr lang="zh-TW" altLang="en-US" smtClean="0"/>
              <a:pPr/>
              <a:t>2014/7/28</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3D54E8-16D4-4264-89CB-F05882839814}"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tif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foodwisehk.gov.hk/zh-hk/resources.php" TargetMode="External"/><Relationship Id="rId5" Type="http://schemas.openxmlformats.org/officeDocument/2006/relationships/image" Target="../media/image10.tif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tiff"/><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PC33\AppData\Local\Microsoft\Windows\Temporary Internet Files\Content.IE5\82C3NWY1\MC900338784[1].wmf"/>
          <p:cNvPicPr>
            <a:picLocks noChangeAspect="1" noChangeArrowheads="1"/>
          </p:cNvPicPr>
          <p:nvPr/>
        </p:nvPicPr>
        <p:blipFill>
          <a:blip r:embed="rId2" cstate="print">
            <a:clrChange>
              <a:clrFrom>
                <a:srgbClr val="FFE8C6"/>
              </a:clrFrom>
              <a:clrTo>
                <a:srgbClr val="FFE8C6">
                  <a:alpha val="0"/>
                </a:srgbClr>
              </a:clrTo>
            </a:clrChange>
            <a:duotone>
              <a:schemeClr val="accent2">
                <a:shade val="45000"/>
                <a:satMod val="135000"/>
              </a:schemeClr>
              <a:prstClr val="white"/>
            </a:duotone>
          </a:blip>
          <a:srcRect/>
          <a:stretch>
            <a:fillRect/>
          </a:stretch>
        </p:blipFill>
        <p:spPr bwMode="auto">
          <a:xfrm rot="249022">
            <a:off x="2227815" y="2295339"/>
            <a:ext cx="543154" cy="906170"/>
          </a:xfrm>
          <a:prstGeom prst="rect">
            <a:avLst/>
          </a:prstGeom>
          <a:noFill/>
        </p:spPr>
      </p:pic>
      <p:grpSp>
        <p:nvGrpSpPr>
          <p:cNvPr id="44" name="群組 43"/>
          <p:cNvGrpSpPr/>
          <p:nvPr/>
        </p:nvGrpSpPr>
        <p:grpSpPr>
          <a:xfrm>
            <a:off x="0" y="260648"/>
            <a:ext cx="9144000" cy="3600400"/>
            <a:chOff x="0" y="260648"/>
            <a:chExt cx="9144000" cy="3600400"/>
          </a:xfrm>
        </p:grpSpPr>
        <p:grpSp>
          <p:nvGrpSpPr>
            <p:cNvPr id="43" name="群組 42"/>
            <p:cNvGrpSpPr/>
            <p:nvPr/>
          </p:nvGrpSpPr>
          <p:grpSpPr>
            <a:xfrm>
              <a:off x="63798" y="302564"/>
              <a:ext cx="9075846" cy="3543394"/>
              <a:chOff x="63798" y="302564"/>
              <a:chExt cx="9075846" cy="3543394"/>
            </a:xfrm>
          </p:grpSpPr>
          <p:pic>
            <p:nvPicPr>
              <p:cNvPr id="6"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7236296" y="2492896"/>
                <a:ext cx="1785042" cy="1261450"/>
              </a:xfrm>
              <a:prstGeom prst="rect">
                <a:avLst/>
              </a:prstGeom>
              <a:noFill/>
              <a:effectLst>
                <a:outerShdw blurRad="50800" dist="50800" dir="5400000" algn="ctr" rotWithShape="0">
                  <a:srgbClr val="000000">
                    <a:alpha val="2000"/>
                  </a:srgbClr>
                </a:outerShdw>
              </a:effectLst>
            </p:spPr>
          </p:pic>
          <p:pic>
            <p:nvPicPr>
              <p:cNvPr id="7"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20481888">
                <a:off x="163584" y="2255363"/>
                <a:ext cx="1886938" cy="1333458"/>
              </a:xfrm>
              <a:prstGeom prst="rect">
                <a:avLst/>
              </a:prstGeom>
              <a:noFill/>
              <a:effectLst>
                <a:outerShdw blurRad="50800" dist="50800" dir="5400000" algn="ctr" rotWithShape="0">
                  <a:srgbClr val="000000">
                    <a:alpha val="2000"/>
                  </a:srgbClr>
                </a:outerShdw>
              </a:effectLst>
            </p:spPr>
          </p:pic>
          <p:pic>
            <p:nvPicPr>
              <p:cNvPr id="8"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2710259">
                <a:off x="-103515" y="555342"/>
                <a:ext cx="1723552" cy="1217996"/>
              </a:xfrm>
              <a:prstGeom prst="rect">
                <a:avLst/>
              </a:prstGeom>
              <a:noFill/>
              <a:effectLst>
                <a:outerShdw blurRad="50800" dist="50800" dir="5400000" algn="ctr" rotWithShape="0">
                  <a:srgbClr val="000000">
                    <a:alpha val="2000"/>
                  </a:srgbClr>
                </a:outerShdw>
              </a:effectLst>
            </p:spPr>
          </p:pic>
          <p:pic>
            <p:nvPicPr>
              <p:cNvPr id="9"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20027499">
                <a:off x="7319533" y="1703541"/>
                <a:ext cx="795422" cy="562107"/>
              </a:xfrm>
              <a:prstGeom prst="rect">
                <a:avLst/>
              </a:prstGeom>
              <a:noFill/>
              <a:effectLst>
                <a:outerShdw blurRad="50800" dist="50800" dir="5400000" algn="ctr" rotWithShape="0">
                  <a:srgbClr val="000000">
                    <a:alpha val="2000"/>
                  </a:srgbClr>
                </a:outerShdw>
              </a:effectLst>
            </p:spPr>
          </p:pic>
          <p:pic>
            <p:nvPicPr>
              <p:cNvPr id="10"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20453520">
                <a:off x="2926044" y="3059529"/>
                <a:ext cx="933270" cy="659521"/>
              </a:xfrm>
              <a:prstGeom prst="rect">
                <a:avLst/>
              </a:prstGeom>
              <a:noFill/>
              <a:effectLst>
                <a:outerShdw blurRad="50800" dist="50800" dir="5400000" algn="ctr" rotWithShape="0">
                  <a:srgbClr val="000000">
                    <a:alpha val="2000"/>
                  </a:srgbClr>
                </a:outerShdw>
              </a:effectLst>
            </p:spPr>
          </p:pic>
          <p:pic>
            <p:nvPicPr>
              <p:cNvPr id="11"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1270880">
                <a:off x="7361700" y="381635"/>
                <a:ext cx="1777944" cy="1256434"/>
              </a:xfrm>
              <a:prstGeom prst="rect">
                <a:avLst/>
              </a:prstGeom>
              <a:noFill/>
              <a:effectLst>
                <a:outerShdw blurRad="50800" dist="50800" dir="5400000" algn="ctr" rotWithShape="0">
                  <a:srgbClr val="000000">
                    <a:alpha val="2000"/>
                  </a:srgbClr>
                </a:outerShdw>
              </a:effectLst>
            </p:spPr>
          </p:pic>
          <p:pic>
            <p:nvPicPr>
              <p:cNvPr id="12" name="Picture 2" descr="C:\Users\PC33\AppData\Local\Microsoft\Windows\Temporary Internet Files\Content.IE5\9YIVE6V7\MC90035240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rot="903624">
                <a:off x="1874102" y="506898"/>
                <a:ext cx="1479353" cy="1045426"/>
              </a:xfrm>
              <a:prstGeom prst="rect">
                <a:avLst/>
              </a:prstGeom>
              <a:noFill/>
              <a:effectLst>
                <a:outerShdw blurRad="50800" dist="50800" dir="5400000" algn="ctr" rotWithShape="0">
                  <a:srgbClr val="000000">
                    <a:alpha val="2000"/>
                  </a:srgbClr>
                </a:outerShdw>
              </a:effectLst>
            </p:spPr>
          </p:pic>
          <p:pic>
            <p:nvPicPr>
              <p:cNvPr id="3074" name="Picture 2" descr="C:\Users\PC33\AppData\Local\Microsoft\Windows\Temporary Internet Files\Content.IE5\82C3NWY1\MC900338784[1].wmf"/>
              <p:cNvPicPr>
                <a:picLocks noChangeAspect="1" noChangeArrowheads="1"/>
              </p:cNvPicPr>
              <p:nvPr/>
            </p:nvPicPr>
            <p:blipFill>
              <a:blip r:embed="rId2" cstate="print">
                <a:clrChange>
                  <a:clrFrom>
                    <a:srgbClr val="FFE8C6"/>
                  </a:clrFrom>
                  <a:clrTo>
                    <a:srgbClr val="FFE8C6">
                      <a:alpha val="0"/>
                    </a:srgbClr>
                  </a:clrTo>
                </a:clrChange>
                <a:duotone>
                  <a:schemeClr val="accent2">
                    <a:shade val="45000"/>
                    <a:satMod val="135000"/>
                  </a:schemeClr>
                  <a:prstClr val="white"/>
                </a:duotone>
              </a:blip>
              <a:srcRect/>
              <a:stretch>
                <a:fillRect/>
              </a:stretch>
            </p:blipFill>
            <p:spPr bwMode="auto">
              <a:xfrm rot="21402541">
                <a:off x="6685795" y="2939788"/>
                <a:ext cx="543154" cy="906170"/>
              </a:xfrm>
              <a:prstGeom prst="rect">
                <a:avLst/>
              </a:prstGeom>
              <a:noFill/>
            </p:spPr>
          </p:pic>
          <p:pic>
            <p:nvPicPr>
              <p:cNvPr id="14" name="Picture 2" descr="C:\Users\PC33\AppData\Local\Microsoft\Windows\Temporary Internet Files\Content.IE5\82C3NWY1\MC900338784[1].wmf"/>
              <p:cNvPicPr>
                <a:picLocks noChangeAspect="1" noChangeArrowheads="1"/>
              </p:cNvPicPr>
              <p:nvPr/>
            </p:nvPicPr>
            <p:blipFill>
              <a:blip r:embed="rId2" cstate="print">
                <a:clrChange>
                  <a:clrFrom>
                    <a:srgbClr val="FFE8C6"/>
                  </a:clrFrom>
                  <a:clrTo>
                    <a:srgbClr val="FFE8C6">
                      <a:alpha val="0"/>
                    </a:srgbClr>
                  </a:clrTo>
                </a:clrChange>
                <a:duotone>
                  <a:schemeClr val="accent2">
                    <a:shade val="45000"/>
                    <a:satMod val="135000"/>
                  </a:schemeClr>
                  <a:prstClr val="white"/>
                </a:duotone>
              </a:blip>
              <a:srcRect/>
              <a:stretch>
                <a:fillRect/>
              </a:stretch>
            </p:blipFill>
            <p:spPr bwMode="auto">
              <a:xfrm rot="508407">
                <a:off x="63798" y="1735880"/>
                <a:ext cx="543154" cy="906170"/>
              </a:xfrm>
              <a:prstGeom prst="rect">
                <a:avLst/>
              </a:prstGeom>
              <a:noFill/>
            </p:spPr>
          </p:pic>
        </p:grpSp>
        <p:sp>
          <p:nvSpPr>
            <p:cNvPr id="28" name="矩形 27"/>
            <p:cNvSpPr/>
            <p:nvPr/>
          </p:nvSpPr>
          <p:spPr>
            <a:xfrm>
              <a:off x="0" y="260648"/>
              <a:ext cx="9144000" cy="3600400"/>
            </a:xfrm>
            <a:prstGeom prst="rect">
              <a:avLst/>
            </a:prstGeom>
            <a:solidFill>
              <a:schemeClr val="accent2">
                <a:lumMod val="75000"/>
                <a:alpha val="90000"/>
              </a:schemeClr>
            </a:solidFill>
            <a:ln w="19050">
              <a:solidFill>
                <a:schemeClr val="accent2">
                  <a:lumMod val="60000"/>
                  <a:lumOff val="40000"/>
                  <a:alpha val="45000"/>
                </a:schemeClr>
              </a:solidFill>
              <a:bevel/>
            </a:ln>
            <a:scene3d>
              <a:camera prst="orthographicFront"/>
              <a:lightRig rig="threePt" dir="t"/>
            </a:scene3d>
            <a:sp3d>
              <a:bevelT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31" name="內容版面配置區 2"/>
          <p:cNvSpPr txBox="1">
            <a:spLocks/>
          </p:cNvSpPr>
          <p:nvPr/>
        </p:nvSpPr>
        <p:spPr>
          <a:xfrm>
            <a:off x="457200" y="1167521"/>
            <a:ext cx="8229600" cy="1901439"/>
          </a:xfrm>
          <a:prstGeom prst="rect">
            <a:avLst/>
          </a:prstGeom>
        </p:spPr>
        <p:txBody>
          <a:bodyPr vert="horz" lIns="91440" tIns="45720" rIns="91440" bIns="45720" rtlCol="0">
            <a:normAutofit fontScale="85000" lnSpcReduction="20000"/>
          </a:bodyPr>
          <a:lstStyle/>
          <a:p>
            <a:pPr marL="342900" lvl="0" indent="-342900" algn="ctr">
              <a:spcBef>
                <a:spcPct val="20000"/>
              </a:spcBef>
              <a:defRPr/>
            </a:pPr>
            <a:r>
              <a:rPr lang="zh-TW" altLang="zh-TW" sz="65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「咪嘥嘢校園」</a:t>
            </a:r>
            <a:endParaRPr lang="en-US" altLang="zh-TW" sz="65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endParaRPr>
          </a:p>
          <a:p>
            <a:pPr marL="342900" lvl="0" indent="-342900" algn="ctr">
              <a:spcBef>
                <a:spcPct val="20000"/>
              </a:spcBef>
              <a:defRPr/>
            </a:pPr>
            <a:r>
              <a:rPr lang="zh-TW" alt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中學</a:t>
            </a:r>
            <a:r>
              <a:rPr lang="zh-TW" altLang="zh-TW"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教材</a:t>
            </a:r>
            <a:endParaRPr lang="en-US" altLang="zh-TW"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endParaRPr>
          </a:p>
          <a:p>
            <a:pPr marL="342900" lvl="0" indent="-342900" algn="ctr">
              <a:spcBef>
                <a:spcPct val="20000"/>
              </a:spcBef>
              <a:defRPr/>
            </a:pPr>
            <a:r>
              <a:rPr kumimoji="0" lang="zh-TW" altLang="en-US" sz="40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軟正黑體" pitchFamily="34" charset="-120"/>
                <a:ea typeface="微軟正黑體" pitchFamily="34" charset="-120"/>
                <a:cs typeface="+mn-cs"/>
              </a:rPr>
              <a:t>課程三 </a:t>
            </a:r>
            <a:r>
              <a:rPr kumimoji="0" lang="en-US" altLang="zh-TW" sz="40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軟正黑體" pitchFamily="34" charset="-120"/>
                <a:ea typeface="微軟正黑體" pitchFamily="34" charset="-120"/>
                <a:cs typeface="+mn-cs"/>
              </a:rPr>
              <a:t>–</a:t>
            </a:r>
            <a:r>
              <a:rPr kumimoji="0" lang="zh-TW" altLang="en-US" sz="40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軟正黑體" pitchFamily="34" charset="-120"/>
                <a:ea typeface="微軟正黑體" pitchFamily="34" charset="-120"/>
                <a:cs typeface="+mn-cs"/>
              </a:rPr>
              <a:t> </a:t>
            </a:r>
            <a:r>
              <a:rPr lang="zh-TW" alt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軟正黑體" pitchFamily="34" charset="-120"/>
                <a:ea typeface="微軟正黑體" pitchFamily="34" charset="-120"/>
              </a:rPr>
              <a:t>垃圾徵費</a:t>
            </a:r>
          </a:p>
        </p:txBody>
      </p:sp>
      <p:grpSp>
        <p:nvGrpSpPr>
          <p:cNvPr id="47" name="群組 46"/>
          <p:cNvGrpSpPr/>
          <p:nvPr/>
        </p:nvGrpSpPr>
        <p:grpSpPr>
          <a:xfrm>
            <a:off x="72009" y="3861048"/>
            <a:ext cx="9035855" cy="3359890"/>
            <a:chOff x="72009" y="3861048"/>
            <a:chExt cx="9035855" cy="3359890"/>
          </a:xfrm>
        </p:grpSpPr>
        <p:pic>
          <p:nvPicPr>
            <p:cNvPr id="18"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a:effectLst>
              <a:outerShdw blurRad="50800" dist="38100" algn="l" rotWithShape="0">
                <a:prstClr val="black">
                  <a:alpha val="40000"/>
                </a:prstClr>
              </a:outerShdw>
            </a:effectLst>
          </p:spPr>
        </p:pic>
        <p:pic>
          <p:nvPicPr>
            <p:cNvPr id="19" name="Picture 4" descr="C:\Users\PC33\Desktop\fork_knife_spoon_black_.png"/>
            <p:cNvPicPr>
              <a:picLocks noChangeAspect="1" noChangeArrowheads="1"/>
            </p:cNvPicPr>
            <p:nvPr/>
          </p:nvPicPr>
          <p:blipFill>
            <a:blip r:embed="rId5"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a:effectLst>
              <a:outerShdw blurRad="50800" dist="38100" algn="l" rotWithShape="0">
                <a:prstClr val="black">
                  <a:alpha val="40000"/>
                </a:prstClr>
              </a:outerShdw>
            </a:effectLst>
          </p:spPr>
        </p:pic>
        <p:pic>
          <p:nvPicPr>
            <p:cNvPr id="20"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a:effectLst>
              <a:outerShdw blurRad="50800" dist="38100" algn="l" rotWithShape="0">
                <a:prstClr val="black">
                  <a:alpha val="40000"/>
                </a:prstClr>
              </a:outerShdw>
            </a:effectLst>
          </p:spPr>
        </p:pic>
        <p:sp>
          <p:nvSpPr>
            <p:cNvPr id="21" name="矩形 20"/>
            <p:cNvSpPr/>
            <p:nvPr/>
          </p:nvSpPr>
          <p:spPr>
            <a:xfrm>
              <a:off x="334786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7"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a:effectLst>
              <a:outerShdw blurRad="50800" dist="38100" algn="l" rotWithShape="0">
                <a:prstClr val="black">
                  <a:alpha val="40000"/>
                </a:prstClr>
              </a:outerShdw>
            </a:effectLst>
          </p:spPr>
        </p:pic>
        <p:pic>
          <p:nvPicPr>
            <p:cNvPr id="34" name="Picture 2" descr="Y:\EO(CR)2 Team\World Environment Day (WED)\WED 2013\Public Event\Gimmick\Graphics of Big Waster\Mascot_1.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flipH="1">
              <a:off x="2915816" y="3861048"/>
              <a:ext cx="2376264" cy="3359890"/>
            </a:xfrm>
            <a:prstGeom prst="rect">
              <a:avLst/>
            </a:prstGeom>
            <a:noFill/>
          </p:spPr>
        </p:pic>
      </p:grpSp>
      <p:sp>
        <p:nvSpPr>
          <p:cNvPr id="24"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a:t>
            </a:fld>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61"/>
          <p:cNvSpPr/>
          <p:nvPr/>
        </p:nvSpPr>
        <p:spPr>
          <a:xfrm>
            <a:off x="395536" y="1282552"/>
            <a:ext cx="8352928" cy="1918791"/>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p>
            <a:pPr lvl="0" algn="ctr">
              <a:buSzPct val="80000"/>
              <a:defRPr sz="1800">
                <a:solidFill>
                  <a:srgbClr val="000000"/>
                </a:solidFill>
              </a:defRPr>
            </a:pPr>
            <a:r>
              <a:rPr sz="4000" b="1" dirty="0" smtClean="0">
                <a:solidFill>
                  <a:schemeClr val="tx2">
                    <a:lumMod val="50000"/>
                  </a:schemeClr>
                </a:solidFill>
                <a:latin typeface="微軟正黑體" pitchFamily="34" charset="-120"/>
                <a:ea typeface="微軟正黑體" pitchFamily="34" charset="-120"/>
                <a:cs typeface="Heiti TC Medium"/>
                <a:sym typeface="Heiti TC Medium"/>
              </a:rPr>
              <a:t>「</a:t>
            </a:r>
            <a:r>
              <a:rPr sz="4000" b="1" dirty="0" err="1">
                <a:solidFill>
                  <a:schemeClr val="tx2">
                    <a:lumMod val="50000"/>
                  </a:schemeClr>
                </a:solidFill>
                <a:latin typeface="微軟正黑體" pitchFamily="34" charset="-120"/>
                <a:ea typeface="微軟正黑體" pitchFamily="34" charset="-120"/>
                <a:cs typeface="Heiti TC Medium"/>
                <a:sym typeface="Heiti TC Medium"/>
              </a:rPr>
              <a:t>污染者自付」原則</a:t>
            </a:r>
            <a:r>
              <a:rPr sz="4000" b="1" dirty="0" smtClean="0">
                <a:solidFill>
                  <a:schemeClr val="tx2">
                    <a:lumMod val="50000"/>
                  </a:schemeClr>
                </a:solidFill>
                <a:latin typeface="微軟正黑體" pitchFamily="34" charset="-120"/>
                <a:ea typeface="微軟正黑體" pitchFamily="34" charset="-120"/>
                <a:cs typeface="Heiti TC Medium"/>
                <a:sym typeface="Heiti TC Medium"/>
              </a:rPr>
              <a:t>：</a:t>
            </a:r>
            <a:endParaRPr lang="en-US" sz="4000" b="1" dirty="0" smtClean="0">
              <a:solidFill>
                <a:schemeClr val="tx2">
                  <a:lumMod val="50000"/>
                </a:schemeClr>
              </a:solidFill>
              <a:latin typeface="微軟正黑體" pitchFamily="34" charset="-120"/>
              <a:ea typeface="微軟正黑體" pitchFamily="34" charset="-120"/>
              <a:cs typeface="Heiti TC Medium"/>
              <a:sym typeface="Heiti TC Medium"/>
            </a:endParaRPr>
          </a:p>
          <a:p>
            <a:pPr lvl="0" algn="ctr">
              <a:buSzPct val="80000"/>
              <a:defRPr sz="1800">
                <a:solidFill>
                  <a:srgbClr val="000000"/>
                </a:solidFill>
              </a:defRPr>
            </a:pPr>
            <a:r>
              <a:rPr sz="4000" b="1" dirty="0" err="1" smtClean="0">
                <a:solidFill>
                  <a:schemeClr val="tx2">
                    <a:lumMod val="50000"/>
                  </a:schemeClr>
                </a:solidFill>
                <a:latin typeface="微軟正黑體" pitchFamily="34" charset="-120"/>
                <a:ea typeface="微軟正黑體" pitchFamily="34" charset="-120"/>
                <a:cs typeface="Heiti TC Medium"/>
                <a:sym typeface="Heiti TC Medium"/>
              </a:rPr>
              <a:t>向廢物生</a:t>
            </a:r>
            <a:r>
              <a:rPr lang="zh-TW" altLang="en-US" sz="4000" b="1" dirty="0" smtClean="0">
                <a:solidFill>
                  <a:schemeClr val="tx2">
                    <a:lumMod val="50000"/>
                  </a:schemeClr>
                </a:solidFill>
                <a:latin typeface="微軟正黑體" pitchFamily="34" charset="-120"/>
                <a:ea typeface="微軟正黑體" pitchFamily="34" charset="-120"/>
                <a:cs typeface="Heiti TC Medium"/>
                <a:sym typeface="Heiti TC Medium"/>
              </a:rPr>
              <a:t>產</a:t>
            </a:r>
            <a:r>
              <a:rPr sz="4000" b="1" dirty="0" err="1" smtClean="0">
                <a:solidFill>
                  <a:schemeClr val="tx2">
                    <a:lumMod val="50000"/>
                  </a:schemeClr>
                </a:solidFill>
                <a:latin typeface="微軟正黑體" pitchFamily="34" charset="-120"/>
                <a:ea typeface="微軟正黑體" pitchFamily="34" charset="-120"/>
                <a:cs typeface="Heiti TC Medium"/>
                <a:sym typeface="Heiti TC Medium"/>
              </a:rPr>
              <a:t>者徵收收集</a:t>
            </a:r>
            <a:r>
              <a:rPr sz="4000" b="1" dirty="0" err="1">
                <a:solidFill>
                  <a:schemeClr val="tx2">
                    <a:lumMod val="50000"/>
                  </a:schemeClr>
                </a:solidFill>
                <a:latin typeface="微軟正黑體" pitchFamily="34" charset="-120"/>
                <a:ea typeface="微軟正黑體" pitchFamily="34" charset="-120"/>
                <a:cs typeface="Heiti TC Medium"/>
                <a:sym typeface="Heiti TC Medium"/>
              </a:rPr>
              <a:t>、</a:t>
            </a:r>
            <a:r>
              <a:rPr sz="4000" b="1" dirty="0" err="1" smtClean="0">
                <a:solidFill>
                  <a:schemeClr val="tx2">
                    <a:lumMod val="50000"/>
                  </a:schemeClr>
                </a:solidFill>
                <a:latin typeface="微軟正黑體" pitchFamily="34" charset="-120"/>
                <a:ea typeface="微軟正黑體" pitchFamily="34" charset="-120"/>
                <a:cs typeface="Heiti TC Medium"/>
                <a:sym typeface="Heiti TC Medium"/>
              </a:rPr>
              <a:t>輸送及處理</a:t>
            </a:r>
            <a:endParaRPr lang="en-US" sz="4000" b="1" dirty="0" smtClean="0">
              <a:solidFill>
                <a:schemeClr val="tx2">
                  <a:lumMod val="50000"/>
                </a:schemeClr>
              </a:solidFill>
              <a:latin typeface="微軟正黑體" pitchFamily="34" charset="-120"/>
              <a:ea typeface="微軟正黑體" pitchFamily="34" charset="-120"/>
              <a:cs typeface="Heiti TC Medium"/>
              <a:sym typeface="Heiti TC Medium"/>
            </a:endParaRPr>
          </a:p>
          <a:p>
            <a:pPr lvl="0" algn="ctr">
              <a:buSzPct val="80000"/>
              <a:defRPr sz="1800">
                <a:solidFill>
                  <a:srgbClr val="000000"/>
                </a:solidFill>
              </a:defRPr>
            </a:pPr>
            <a:r>
              <a:rPr lang="zh-TW" altLang="en-US" sz="4000" b="1" dirty="0" smtClean="0">
                <a:solidFill>
                  <a:schemeClr val="tx2">
                    <a:lumMod val="50000"/>
                  </a:schemeClr>
                </a:solidFill>
                <a:latin typeface="微軟正黑體" pitchFamily="34" charset="-120"/>
                <a:ea typeface="微軟正黑體" pitchFamily="34" charset="-120"/>
                <a:cs typeface="Heiti TC Medium"/>
                <a:sym typeface="Heiti TC Medium"/>
              </a:rPr>
              <a:t>其產生之廢物的</a:t>
            </a:r>
            <a:r>
              <a:rPr sz="4000" b="1" dirty="0" err="1" smtClean="0">
                <a:solidFill>
                  <a:schemeClr val="tx2">
                    <a:lumMod val="50000"/>
                  </a:schemeClr>
                </a:solidFill>
                <a:latin typeface="微軟正黑體" pitchFamily="34" charset="-120"/>
                <a:ea typeface="微軟正黑體" pitchFamily="34" charset="-120"/>
                <a:cs typeface="Heiti TC Medium"/>
                <a:sym typeface="Heiti TC Medium"/>
              </a:rPr>
              <a:t>費用</a:t>
            </a:r>
            <a:r>
              <a:rPr sz="4000" b="1" dirty="0">
                <a:solidFill>
                  <a:schemeClr val="tx2">
                    <a:lumMod val="50000"/>
                  </a:schemeClr>
                </a:solidFill>
                <a:latin typeface="微軟正黑體" pitchFamily="34" charset="-120"/>
                <a:ea typeface="微軟正黑體" pitchFamily="34" charset="-120"/>
                <a:cs typeface="Heiti TC Medium"/>
                <a:sym typeface="Heiti TC Medium"/>
              </a:rPr>
              <a:t>。</a:t>
            </a:r>
          </a:p>
        </p:txBody>
      </p:sp>
      <p:pic>
        <p:nvPicPr>
          <p:cNvPr id="16" name="pasted-image.tif"/>
          <p:cNvPicPr/>
          <p:nvPr/>
        </p:nvPicPr>
        <p:blipFill>
          <a:blip r:embed="rId2" cstate="print">
            <a:extLst/>
          </a:blip>
          <a:stretch>
            <a:fillRect/>
          </a:stretch>
        </p:blipFill>
        <p:spPr>
          <a:xfrm rot="971065">
            <a:off x="2634159" y="3746802"/>
            <a:ext cx="3600400" cy="2016224"/>
          </a:xfrm>
          <a:prstGeom prst="rect">
            <a:avLst/>
          </a:prstGeom>
          <a:ln>
            <a:noFill/>
          </a:ln>
          <a:effectLst>
            <a:outerShdw blurRad="190500" algn="tl" rotWithShape="0">
              <a:srgbClr val="000000">
                <a:alpha val="70000"/>
              </a:srgbClr>
            </a:outerShdw>
          </a:effectLst>
        </p:spPr>
      </p:pic>
      <p:sp>
        <p:nvSpPr>
          <p:cNvPr id="15"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10</a:t>
            </a:fld>
            <a:endParaRPr lang="zh-TW" altLang="en-US" dirty="0"/>
          </a:p>
        </p:txBody>
      </p:sp>
      <p:grpSp>
        <p:nvGrpSpPr>
          <p:cNvPr id="2" name="群組 1"/>
          <p:cNvGrpSpPr/>
          <p:nvPr/>
        </p:nvGrpSpPr>
        <p:grpSpPr>
          <a:xfrm>
            <a:off x="0" y="354065"/>
            <a:ext cx="9144000" cy="6588575"/>
            <a:chOff x="0" y="354065"/>
            <a:chExt cx="9144000" cy="6588575"/>
          </a:xfrm>
        </p:grpSpPr>
        <p:pic>
          <p:nvPicPr>
            <p:cNvPr id="41"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42" name="Picture 4" descr="C:\Users\PC33\Desktop\fork_knife_spoon_black_.png"/>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43"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44" name="矩形 43"/>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矩形 44"/>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46"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47"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香港處理廚餘方法－</a:t>
              </a:r>
              <a:r>
                <a:rPr lang="zh-TW" altLang="en-US" sz="2800" b="1" dirty="0">
                  <a:solidFill>
                    <a:schemeClr val="bg1"/>
                  </a:solidFill>
                  <a:latin typeface="微軟正黑體" pitchFamily="34" charset="-120"/>
                  <a:ea typeface="微軟正黑體" pitchFamily="34" charset="-120"/>
                </a:rPr>
                <a:t>垃圾徵費</a:t>
              </a:r>
              <a:endParaRPr kumimoji="0" lang="zh-TW" altLang="en-US" sz="2800"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微軟正黑體" pitchFamily="34" charset="-120"/>
                <a:ea typeface="微軟正黑體" pitchFamily="34" charset="-120"/>
                <a:cs typeface="Heiti TC Light"/>
                <a:sym typeface="Heiti TC Light"/>
              </a:endParaRPr>
            </a:p>
          </p:txBody>
        </p:sp>
        <p:pic>
          <p:nvPicPr>
            <p:cNvPr id="48" name="Picture 2" descr="Y:\EO(CR)2 Team\World Environment Day (WED)\WED 2013\Public Event\Gimmick\Graphics of Big Waster\Mascot_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49"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66"/>
          <p:cNvGraphicFramePr/>
          <p:nvPr>
            <p:extLst>
              <p:ext uri="{D42A27DB-BD31-4B8C-83A1-F6EECF244321}">
                <p14:modId xmlns:p14="http://schemas.microsoft.com/office/powerpoint/2010/main" val="3003348543"/>
              </p:ext>
            </p:extLst>
          </p:nvPr>
        </p:nvGraphicFramePr>
        <p:xfrm>
          <a:off x="683568" y="1259677"/>
          <a:ext cx="7776864" cy="4473579"/>
        </p:xfrm>
        <a:graphic>
          <a:graphicData uri="http://schemas.openxmlformats.org/drawingml/2006/table">
            <a:tbl>
              <a:tblPr firstRow="1" firstCol="1"/>
              <a:tblGrid>
                <a:gridCol w="1944216"/>
                <a:gridCol w="5832648"/>
              </a:tblGrid>
              <a:tr h="875989">
                <a:tc>
                  <a:txBody>
                    <a:bodyPr/>
                    <a:lstStyle/>
                    <a:p>
                      <a:pPr lvl="0" algn="ctr" defTabSz="914400">
                        <a:tabLst>
                          <a:tab pos="914400" algn="l"/>
                        </a:tabLst>
                        <a:defRPr b="0">
                          <a:solidFill>
                            <a:srgbClr val="000000"/>
                          </a:solidFill>
                        </a:defRPr>
                      </a:pPr>
                      <a:r>
                        <a:rPr sz="2000" b="1" dirty="0" err="1">
                          <a:solidFill>
                            <a:srgbClr val="F5F5EA"/>
                          </a:solidFill>
                          <a:latin typeface="微軟正黑體" pitchFamily="34" charset="-120"/>
                          <a:ea typeface="微軟正黑體" pitchFamily="34" charset="-120"/>
                        </a:rPr>
                        <a:t>模式</a:t>
                      </a:r>
                      <a:endParaRPr sz="2000" b="1" dirty="0">
                        <a:solidFill>
                          <a:srgbClr val="F5F5EA"/>
                        </a:solidFill>
                        <a:latin typeface="微軟正黑體" pitchFamily="34" charset="-120"/>
                        <a:ea typeface="微軟正黑體" pitchFamily="34" charset="-120"/>
                      </a:endParaRPr>
                    </a:p>
                  </a:txBody>
                  <a:tcPr marL="30461" marR="30461" marT="30461" marB="30461" anchor="ctr" horzOverflow="overflow">
                    <a:blipFill rotWithShape="1">
                      <a:blip r:embed="rId2"/>
                      <a:srcRect/>
                      <a:tile tx="0" ty="0" sx="100000" sy="100000" flip="none" algn="tl"/>
                    </a:blipFill>
                  </a:tcPr>
                </a:tc>
                <a:tc>
                  <a:txBody>
                    <a:bodyPr/>
                    <a:lstStyle/>
                    <a:p>
                      <a:pPr lvl="0" algn="ctr" defTabSz="914400">
                        <a:tabLst>
                          <a:tab pos="914400" algn="l"/>
                        </a:tabLst>
                        <a:defRPr b="0">
                          <a:solidFill>
                            <a:srgbClr val="000000"/>
                          </a:solidFill>
                        </a:defRPr>
                      </a:pPr>
                      <a:r>
                        <a:rPr sz="2000" b="1" dirty="0" err="1">
                          <a:solidFill>
                            <a:srgbClr val="F5F5EA"/>
                          </a:solidFill>
                          <a:latin typeface="微軟正黑體" pitchFamily="34" charset="-120"/>
                          <a:ea typeface="微軟正黑體" pitchFamily="34" charset="-120"/>
                        </a:rPr>
                        <a:t>方法</a:t>
                      </a:r>
                      <a:endParaRPr sz="2000" b="1" dirty="0">
                        <a:solidFill>
                          <a:srgbClr val="F5F5EA"/>
                        </a:solidFill>
                        <a:latin typeface="微軟正黑體" pitchFamily="34" charset="-120"/>
                        <a:ea typeface="微軟正黑體" pitchFamily="34" charset="-120"/>
                      </a:endParaRPr>
                    </a:p>
                  </a:txBody>
                  <a:tcPr marL="30461" marR="30461" marT="30461" marB="30461" anchor="ctr" horzOverflow="overflow">
                    <a:blipFill rotWithShape="1">
                      <a:blip r:embed="rId2"/>
                      <a:srcRect/>
                      <a:tile tx="0" ty="0" sx="100000" sy="100000" flip="none" algn="tl"/>
                    </a:blipFill>
                  </a:tcPr>
                </a:tc>
              </a:tr>
              <a:tr h="852203">
                <a:tc>
                  <a:txBody>
                    <a:bodyPr/>
                    <a:lstStyle/>
                    <a:p>
                      <a:pPr lvl="0" algn="ctr" defTabSz="914400">
                        <a:tabLst>
                          <a:tab pos="914400" algn="l"/>
                        </a:tabLst>
                        <a:defRPr b="0">
                          <a:solidFill>
                            <a:srgbClr val="000000"/>
                          </a:solidFill>
                        </a:defRPr>
                      </a:pPr>
                      <a:r>
                        <a:rPr sz="2000" b="1" dirty="0" err="1">
                          <a:solidFill>
                            <a:schemeClr val="tx2">
                              <a:lumMod val="50000"/>
                            </a:schemeClr>
                          </a:solidFill>
                          <a:latin typeface="微軟正黑體" pitchFamily="34" charset="-120"/>
                          <a:ea typeface="微軟正黑體" pitchFamily="34" charset="-120"/>
                        </a:rPr>
                        <a:t>按量收費</a:t>
                      </a:r>
                      <a:endParaRPr sz="20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blipFill rotWithShape="1">
                      <a:blip r:embed="rId3"/>
                      <a:srcRect/>
                      <a:tile tx="0" ty="0" sx="100000" sy="100000" flip="none" algn="tl"/>
                    </a:blipFill>
                  </a:tcPr>
                </a:tc>
                <a:tc>
                  <a:txBody>
                    <a:bodyPr/>
                    <a:lstStyle/>
                    <a:p>
                      <a:pPr lvl="0" algn="ctr" defTabSz="914400">
                        <a:lnSpc>
                          <a:spcPts val="2500"/>
                        </a:lnSpc>
                        <a:tabLst>
                          <a:tab pos="914400" algn="l"/>
                        </a:tabLst>
                        <a:defRPr b="0">
                          <a:solidFill>
                            <a:srgbClr val="000000"/>
                          </a:solidFill>
                        </a:defRPr>
                      </a:pPr>
                      <a:r>
                        <a:rPr sz="1700" b="1" dirty="0">
                          <a:solidFill>
                            <a:schemeClr val="tx2">
                              <a:lumMod val="50000"/>
                            </a:schemeClr>
                          </a:solidFill>
                          <a:latin typeface="微軟正黑體" pitchFamily="34" charset="-120"/>
                          <a:ea typeface="微軟正黑體" pitchFamily="34" charset="-120"/>
                        </a:rPr>
                        <a:t>1）逐戶按量收費
2）</a:t>
                      </a:r>
                      <a:r>
                        <a:rPr sz="1700" b="1" dirty="0" smtClean="0">
                          <a:solidFill>
                            <a:schemeClr val="tx2">
                              <a:lumMod val="50000"/>
                            </a:schemeClr>
                          </a:solidFill>
                          <a:latin typeface="微軟正黑體" pitchFamily="34" charset="-120"/>
                          <a:ea typeface="微軟正黑體" pitchFamily="34" charset="-120"/>
                        </a:rPr>
                        <a:t>以每幢大廈棄置總量攤分</a:t>
                      </a:r>
                      <a:endParaRPr sz="17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tc>
              </a:tr>
              <a:tr h="915129">
                <a:tc>
                  <a:txBody>
                    <a:bodyPr/>
                    <a:lstStyle/>
                    <a:p>
                      <a:pPr lvl="0" algn="ctr" defTabSz="914400">
                        <a:tabLst>
                          <a:tab pos="914400" algn="l"/>
                        </a:tabLst>
                        <a:defRPr b="0">
                          <a:solidFill>
                            <a:srgbClr val="000000"/>
                          </a:solidFill>
                        </a:defRPr>
                      </a:pPr>
                      <a:r>
                        <a:rPr sz="2000" b="1" dirty="0" err="1">
                          <a:solidFill>
                            <a:schemeClr val="tx2">
                              <a:lumMod val="50000"/>
                            </a:schemeClr>
                          </a:solidFill>
                          <a:latin typeface="微軟正黑體" pitchFamily="34" charset="-120"/>
                          <a:ea typeface="微軟正黑體" pitchFamily="34" charset="-120"/>
                        </a:rPr>
                        <a:t>按近似量收費</a:t>
                      </a:r>
                      <a:endParaRPr sz="20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blipFill rotWithShape="1">
                      <a:blip r:embed="rId3"/>
                      <a:srcRect/>
                      <a:tile tx="0" ty="0" sx="100000" sy="100000" flip="none" algn="tl"/>
                    </a:blipFill>
                  </a:tcPr>
                </a:tc>
                <a:tc>
                  <a:txBody>
                    <a:bodyPr/>
                    <a:lstStyle/>
                    <a:p>
                      <a:pPr lvl="0" algn="ctr" defTabSz="914400">
                        <a:lnSpc>
                          <a:spcPts val="2500"/>
                        </a:lnSpc>
                        <a:tabLst>
                          <a:tab pos="914400" algn="l"/>
                        </a:tabLst>
                        <a:defRPr b="0">
                          <a:solidFill>
                            <a:srgbClr val="000000"/>
                          </a:solidFill>
                        </a:defRPr>
                      </a:pPr>
                      <a:r>
                        <a:rPr sz="1700" b="1" dirty="0" err="1" smtClean="0">
                          <a:solidFill>
                            <a:schemeClr val="tx2">
                              <a:lumMod val="50000"/>
                            </a:schemeClr>
                          </a:solidFill>
                          <a:latin typeface="微軟正黑體" pitchFamily="34" charset="-120"/>
                          <a:ea typeface="微軟正黑體" pitchFamily="34" charset="-120"/>
                        </a:rPr>
                        <a:t>以用水量作為參考指標釐定收費金額</a:t>
                      </a:r>
                      <a:endParaRPr sz="17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tc>
              </a:tr>
              <a:tr h="915129">
                <a:tc>
                  <a:txBody>
                    <a:bodyPr/>
                    <a:lstStyle/>
                    <a:p>
                      <a:pPr lvl="0" algn="ctr" defTabSz="914400">
                        <a:tabLst>
                          <a:tab pos="914400" algn="l"/>
                        </a:tabLst>
                        <a:defRPr b="0">
                          <a:solidFill>
                            <a:srgbClr val="000000"/>
                          </a:solidFill>
                        </a:defRPr>
                      </a:pPr>
                      <a:r>
                        <a:rPr sz="2000" b="1" dirty="0" err="1">
                          <a:solidFill>
                            <a:schemeClr val="tx2">
                              <a:lumMod val="50000"/>
                            </a:schemeClr>
                          </a:solidFill>
                          <a:latin typeface="微軟正黑體" pitchFamily="34" charset="-120"/>
                          <a:ea typeface="微軟正黑體" pitchFamily="34" charset="-120"/>
                        </a:rPr>
                        <a:t>定額收費</a:t>
                      </a:r>
                      <a:endParaRPr sz="20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blipFill rotWithShape="1">
                      <a:blip r:embed="rId3"/>
                      <a:srcRect/>
                      <a:tile tx="0" ty="0" sx="100000" sy="100000" flip="none" algn="tl"/>
                    </a:blipFill>
                  </a:tcPr>
                </a:tc>
                <a:tc>
                  <a:txBody>
                    <a:bodyPr/>
                    <a:lstStyle/>
                    <a:p>
                      <a:pPr lvl="0" algn="ctr" defTabSz="914400">
                        <a:lnSpc>
                          <a:spcPts val="2500"/>
                        </a:lnSpc>
                        <a:tabLst>
                          <a:tab pos="914400" algn="l"/>
                        </a:tabLst>
                        <a:defRPr b="0">
                          <a:solidFill>
                            <a:srgbClr val="000000"/>
                          </a:solidFill>
                        </a:defRPr>
                      </a:pPr>
                      <a:r>
                        <a:rPr sz="1700" b="1" dirty="0" err="1">
                          <a:solidFill>
                            <a:schemeClr val="tx2">
                              <a:lumMod val="50000"/>
                            </a:schemeClr>
                          </a:solidFill>
                          <a:latin typeface="微軟正黑體" pitchFamily="34" charset="-120"/>
                          <a:ea typeface="微軟正黑體" pitchFamily="34" charset="-120"/>
                        </a:rPr>
                        <a:t>向住戶徵收定額的月費</a:t>
                      </a:r>
                      <a:endParaRPr sz="17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tc>
              </a:tr>
              <a:tr h="915129">
                <a:tc>
                  <a:txBody>
                    <a:bodyPr/>
                    <a:lstStyle/>
                    <a:p>
                      <a:pPr lvl="0" algn="ctr" defTabSz="914400">
                        <a:tabLst>
                          <a:tab pos="914400" algn="l"/>
                        </a:tabLst>
                        <a:defRPr b="0">
                          <a:solidFill>
                            <a:srgbClr val="000000"/>
                          </a:solidFill>
                        </a:defRPr>
                      </a:pPr>
                      <a:r>
                        <a:rPr sz="2000" b="1" dirty="0" err="1">
                          <a:solidFill>
                            <a:schemeClr val="tx2">
                              <a:lumMod val="50000"/>
                            </a:schemeClr>
                          </a:solidFill>
                          <a:latin typeface="微軟正黑體" pitchFamily="34" charset="-120"/>
                          <a:ea typeface="微軟正黑體" pitchFamily="34" charset="-120"/>
                        </a:rPr>
                        <a:t>局部收費</a:t>
                      </a:r>
                      <a:endParaRPr sz="20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blipFill rotWithShape="1">
                      <a:blip r:embed="rId3"/>
                      <a:srcRect/>
                      <a:tile tx="0" ty="0" sx="100000" sy="100000" flip="none" algn="tl"/>
                    </a:blipFill>
                  </a:tcPr>
                </a:tc>
                <a:tc>
                  <a:txBody>
                    <a:bodyPr/>
                    <a:lstStyle/>
                    <a:p>
                      <a:pPr lvl="0" algn="ctr" defTabSz="914400">
                        <a:lnSpc>
                          <a:spcPts val="2500"/>
                        </a:lnSpc>
                        <a:tabLst>
                          <a:tab pos="914400" algn="l"/>
                        </a:tabLst>
                        <a:defRPr b="0">
                          <a:solidFill>
                            <a:srgbClr val="000000"/>
                          </a:solidFill>
                        </a:defRPr>
                      </a:pPr>
                      <a:r>
                        <a:rPr sz="1700" b="1" dirty="0" err="1">
                          <a:solidFill>
                            <a:schemeClr val="tx2">
                              <a:lumMod val="50000"/>
                            </a:schemeClr>
                          </a:solidFill>
                          <a:latin typeface="微軟正黑體" pitchFamily="34" charset="-120"/>
                          <a:ea typeface="微軟正黑體" pitchFamily="34" charset="-120"/>
                        </a:rPr>
                        <a:t>工商界聘請廢物收集商收集垃圾</a:t>
                      </a:r>
                      <a:r>
                        <a:rPr sz="1700" b="1" dirty="0">
                          <a:solidFill>
                            <a:schemeClr val="tx2">
                              <a:lumMod val="50000"/>
                            </a:schemeClr>
                          </a:solidFill>
                          <a:latin typeface="微軟正黑體" pitchFamily="34" charset="-120"/>
                          <a:ea typeface="微軟正黑體" pitchFamily="34" charset="-120"/>
                        </a:rPr>
                        <a:t>，
</a:t>
                      </a:r>
                      <a:r>
                        <a:rPr sz="1700" b="1" dirty="0" err="1">
                          <a:solidFill>
                            <a:schemeClr val="tx2">
                              <a:lumMod val="50000"/>
                            </a:schemeClr>
                          </a:solidFill>
                          <a:latin typeface="微軟正黑體" pitchFamily="34" charset="-120"/>
                          <a:ea typeface="微軟正黑體" pitchFamily="34" charset="-120"/>
                        </a:rPr>
                        <a:t>運送垃圾到堆填區時按重量繳付收費</a:t>
                      </a:r>
                      <a:endParaRPr sz="1700" b="1" dirty="0">
                        <a:solidFill>
                          <a:schemeClr val="tx2">
                            <a:lumMod val="50000"/>
                          </a:schemeClr>
                        </a:solidFill>
                        <a:latin typeface="微軟正黑體" pitchFamily="34" charset="-120"/>
                        <a:ea typeface="微軟正黑體" pitchFamily="34" charset="-120"/>
                      </a:endParaRPr>
                    </a:p>
                  </a:txBody>
                  <a:tcPr marL="30461" marR="30461" marT="30461" marB="30461" anchor="ctr" horzOverflow="overflow"/>
                </a:tc>
              </a:tr>
            </a:tbl>
          </a:graphicData>
        </a:graphic>
      </p:graphicFrame>
      <p:sp>
        <p:nvSpPr>
          <p:cNvPr id="14"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11</a:t>
            </a:fld>
            <a:endParaRPr lang="zh-TW" altLang="en-US" dirty="0"/>
          </a:p>
        </p:txBody>
      </p:sp>
      <p:grpSp>
        <p:nvGrpSpPr>
          <p:cNvPr id="28" name="群組 27"/>
          <p:cNvGrpSpPr/>
          <p:nvPr/>
        </p:nvGrpSpPr>
        <p:grpSpPr>
          <a:xfrm>
            <a:off x="0" y="354065"/>
            <a:ext cx="9144000" cy="6588575"/>
            <a:chOff x="0" y="354065"/>
            <a:chExt cx="9144000" cy="6588575"/>
          </a:xfrm>
        </p:grpSpPr>
        <p:pic>
          <p:nvPicPr>
            <p:cNvPr id="29"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30" name="Picture 4" descr="C:\Users\PC33\Desktop\fork_knife_spoon_black_.png"/>
            <p:cNvPicPr>
              <a:picLocks noChangeAspect="1" noChangeArrowheads="1"/>
            </p:cNvPicPr>
            <p:nvPr/>
          </p:nvPicPr>
          <p:blipFill>
            <a:blip r:embed="rId5"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31"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32" name="矩形 31"/>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矩形 32"/>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34" name="Picture 2" descr="C:\Users\PC33\Desktop\fork_knife_spoon_black.png"/>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35"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香港處理廚餘方法－</a:t>
              </a:r>
              <a:r>
                <a:rPr lang="zh-TW" altLang="en-US" sz="2800" b="1" dirty="0">
                  <a:solidFill>
                    <a:schemeClr val="bg1"/>
                  </a:solidFill>
                  <a:latin typeface="微軟正黑體" pitchFamily="34" charset="-120"/>
                  <a:ea typeface="微軟正黑體" pitchFamily="34" charset="-120"/>
                </a:rPr>
                <a:t>垃圾徵費</a:t>
              </a:r>
              <a:endParaRPr kumimoji="0" lang="zh-TW" altLang="en-US" sz="2800" b="1"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微軟正黑體" pitchFamily="34" charset="-120"/>
                <a:ea typeface="微軟正黑體" pitchFamily="34" charset="-120"/>
                <a:cs typeface="Heiti TC Light"/>
                <a:sym typeface="Heiti TC Light"/>
              </a:endParaRPr>
            </a:p>
          </p:txBody>
        </p:sp>
        <p:pic>
          <p:nvPicPr>
            <p:cNvPr id="36" name="Picture 2" descr="Y:\EO(CR)2 Team\World Environment Day (WED)\WED 2013\Public Event\Gimmick\Graphics of Big Waster\Mascot_1.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37"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71"/>
          <p:cNvSpPr/>
          <p:nvPr/>
        </p:nvSpPr>
        <p:spPr>
          <a:xfrm>
            <a:off x="683568" y="2761992"/>
            <a:ext cx="7704856" cy="1334016"/>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defRPr sz="8100" b="1"/>
            </a:lvl1pPr>
          </a:lstStyle>
          <a:p>
            <a:pPr>
              <a:lnSpc>
                <a:spcPct val="130000"/>
              </a:lnSpc>
              <a:defRPr sz="1800">
                <a:solidFill>
                  <a:srgbClr val="000000"/>
                </a:solidFill>
              </a:defRPr>
            </a:pPr>
            <a:r>
              <a:rPr lang="zh-TW" altLang="en-US" sz="4000" dirty="0" smtClean="0">
                <a:solidFill>
                  <a:schemeClr val="accent5">
                    <a:lumMod val="75000"/>
                  </a:schemeClr>
                </a:solidFill>
                <a:latin typeface="微軟正黑體" pitchFamily="34" charset="-120"/>
                <a:ea typeface="微軟正黑體" pitchFamily="34" charset="-120"/>
              </a:rPr>
              <a:t>活動：</a:t>
            </a:r>
            <a:r>
              <a:rPr sz="4000" dirty="0" err="1" smtClean="0">
                <a:solidFill>
                  <a:schemeClr val="accent5">
                    <a:lumMod val="75000"/>
                  </a:schemeClr>
                </a:solidFill>
                <a:latin typeface="微軟正黑體" pitchFamily="34" charset="-120"/>
                <a:ea typeface="微軟正黑體" pitchFamily="34" charset="-120"/>
              </a:rPr>
              <a:t>城市論壇</a:t>
            </a:r>
            <a:endParaRPr lang="en-US" sz="4000" dirty="0" smtClean="0">
              <a:solidFill>
                <a:schemeClr val="accent5">
                  <a:lumMod val="75000"/>
                </a:schemeClr>
              </a:solidFill>
              <a:latin typeface="微軟正黑體" pitchFamily="34" charset="-120"/>
              <a:ea typeface="微軟正黑體" pitchFamily="34" charset="-120"/>
            </a:endParaRPr>
          </a:p>
          <a:p>
            <a:pPr lvl="0">
              <a:defRPr sz="1800">
                <a:solidFill>
                  <a:srgbClr val="000000"/>
                </a:solidFill>
              </a:defRPr>
            </a:pPr>
            <a:r>
              <a:rPr lang="zh-TW" altLang="en-US" sz="3000" dirty="0" smtClean="0">
                <a:solidFill>
                  <a:schemeClr val="accent5">
                    <a:lumMod val="75000"/>
                  </a:schemeClr>
                </a:solidFill>
                <a:latin typeface="微軟正黑體" pitchFamily="34" charset="-120"/>
                <a:ea typeface="微軟正黑體" pitchFamily="34" charset="-120"/>
              </a:rPr>
              <a:t>題目</a:t>
            </a:r>
            <a:r>
              <a:rPr lang="en-US" altLang="zh-TW" sz="3000" dirty="0" smtClean="0">
                <a:solidFill>
                  <a:schemeClr val="accent5">
                    <a:lumMod val="75000"/>
                  </a:schemeClr>
                </a:solidFill>
                <a:latin typeface="微軟正黑體" pitchFamily="34" charset="-120"/>
                <a:ea typeface="微軟正黑體" pitchFamily="34" charset="-120"/>
              </a:rPr>
              <a:t>:</a:t>
            </a:r>
            <a:r>
              <a:rPr lang="zh-TW" altLang="en-US" sz="3000" dirty="0" smtClean="0">
                <a:solidFill>
                  <a:schemeClr val="accent5">
                    <a:lumMod val="75000"/>
                  </a:schemeClr>
                </a:solidFill>
                <a:latin typeface="微軟正黑體" pitchFamily="34" charset="-120"/>
                <a:ea typeface="微軟正黑體" pitchFamily="34" charset="-120"/>
              </a:rPr>
              <a:t> 垃圾徵費方式是減少廚餘的最有效方法  </a:t>
            </a:r>
          </a:p>
        </p:txBody>
      </p:sp>
      <p:sp>
        <p:nvSpPr>
          <p:cNvPr id="14"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12</a:t>
            </a:fld>
            <a:endParaRPr lang="zh-TW" altLang="en-US" dirty="0"/>
          </a:p>
        </p:txBody>
      </p:sp>
      <p:grpSp>
        <p:nvGrpSpPr>
          <p:cNvPr id="27" name="群組 26"/>
          <p:cNvGrpSpPr/>
          <p:nvPr/>
        </p:nvGrpSpPr>
        <p:grpSpPr>
          <a:xfrm>
            <a:off x="0" y="404664"/>
            <a:ext cx="9144000" cy="6537976"/>
            <a:chOff x="0" y="404664"/>
            <a:chExt cx="9144000" cy="6537976"/>
          </a:xfrm>
        </p:grpSpPr>
        <p:pic>
          <p:nvPicPr>
            <p:cNvPr id="28"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9"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30"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31" name="矩形 30"/>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矩形 31"/>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33"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35"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36"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73"/>
          <p:cNvSpPr/>
          <p:nvPr/>
        </p:nvSpPr>
        <p:spPr>
          <a:xfrm>
            <a:off x="683568" y="2204915"/>
            <a:ext cx="6768752" cy="2088068"/>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p>
            <a:pPr lvl="0" algn="l">
              <a:lnSpc>
                <a:spcPct val="150000"/>
              </a:lnSpc>
              <a:defRPr sz="1800">
                <a:solidFill>
                  <a:srgbClr val="000000"/>
                </a:solidFill>
              </a:defRPr>
            </a:pPr>
            <a:r>
              <a:rPr sz="3400" b="1" dirty="0" err="1">
                <a:solidFill>
                  <a:schemeClr val="tx2">
                    <a:lumMod val="50000"/>
                  </a:schemeClr>
                </a:solidFill>
                <a:latin typeface="微軟正黑體" pitchFamily="34" charset="-120"/>
                <a:ea typeface="微軟正黑體" pitchFamily="34" charset="-120"/>
                <a:cs typeface="HanWangMingHeavy"/>
                <a:sym typeface="HanWangMingHeavy"/>
              </a:rPr>
              <a:t>同學分組，每組扮演一個角色</a:t>
            </a:r>
            <a:r>
              <a:rPr sz="3400" b="1" dirty="0" smtClean="0">
                <a:solidFill>
                  <a:schemeClr val="tx2">
                    <a:lumMod val="50000"/>
                  </a:schemeClr>
                </a:solidFill>
                <a:latin typeface="微軟正黑體" pitchFamily="34" charset="-120"/>
                <a:ea typeface="微軟正黑體" pitchFamily="34" charset="-120"/>
                <a:cs typeface="HanWangMingHeavy"/>
                <a:sym typeface="HanWangMingHeavy"/>
              </a:rPr>
              <a:t>：</a:t>
            </a:r>
            <a:endParaRPr sz="3200" dirty="0">
              <a:latin typeface="微軟正黑體" pitchFamily="34" charset="-120"/>
              <a:ea typeface="微軟正黑體" pitchFamily="34" charset="-120"/>
            </a:endParaRPr>
          </a:p>
          <a:p>
            <a:pPr marL="342900" lvl="0" indent="-342900">
              <a:lnSpc>
                <a:spcPct val="130000"/>
              </a:lnSpc>
              <a:buSzPct val="100000"/>
              <a:buFont typeface="Arial" panose="020B0604020202020204" pitchFamily="34" charset="0"/>
              <a:buChar char="•"/>
              <a:defRPr sz="1800">
                <a:solidFill>
                  <a:srgbClr val="000000"/>
                </a:solidFill>
              </a:defRPr>
            </a:pPr>
            <a:r>
              <a:rPr lang="zh-TW" altLang="en-US" sz="2000" dirty="0" smtClean="0">
                <a:solidFill>
                  <a:schemeClr val="tx2">
                    <a:lumMod val="50000"/>
                  </a:schemeClr>
                </a:solidFill>
                <a:latin typeface="微軟正黑體" pitchFamily="34" charset="-120"/>
                <a:ea typeface="微軟正黑體" pitchFamily="34" charset="-120"/>
              </a:rPr>
              <a:t>提倡垃圾徵費的政府代表</a:t>
            </a:r>
            <a:endParaRPr lang="en-US" altLang="zh-TW" sz="2000" dirty="0" smtClean="0">
              <a:solidFill>
                <a:schemeClr val="tx2">
                  <a:lumMod val="50000"/>
                </a:schemeClr>
              </a:solidFill>
              <a:latin typeface="微軟正黑體" pitchFamily="34" charset="-120"/>
              <a:ea typeface="微軟正黑體" pitchFamily="34" charset="-120"/>
            </a:endParaRPr>
          </a:p>
          <a:p>
            <a:pPr marL="342900" lvl="0" indent="-342900">
              <a:lnSpc>
                <a:spcPct val="130000"/>
              </a:lnSpc>
              <a:buSzPct val="100000"/>
              <a:buFont typeface="Arial" panose="020B0604020202020204" pitchFamily="34" charset="0"/>
              <a:buChar char="•"/>
              <a:defRPr sz="1800">
                <a:solidFill>
                  <a:srgbClr val="000000"/>
                </a:solidFill>
              </a:defRPr>
            </a:pPr>
            <a:r>
              <a:rPr lang="zh-TW" altLang="en-US" sz="2000" dirty="0" smtClean="0">
                <a:solidFill>
                  <a:schemeClr val="tx2">
                    <a:lumMod val="50000"/>
                  </a:schemeClr>
                </a:solidFill>
                <a:latin typeface="微軟正黑體" pitchFamily="34" charset="-120"/>
                <a:ea typeface="微軟正黑體" pitchFamily="34" charset="-120"/>
              </a:rPr>
              <a:t>支持垃圾徵費的市民／環保團體／非政府組織／商界</a:t>
            </a:r>
          </a:p>
          <a:p>
            <a:pPr marL="342900" lvl="0" indent="-342900">
              <a:lnSpc>
                <a:spcPct val="130000"/>
              </a:lnSpc>
              <a:buSzPct val="100000"/>
              <a:buFont typeface="Arial" panose="020B0604020202020204" pitchFamily="34" charset="0"/>
              <a:buChar char="•"/>
              <a:defRPr sz="1800">
                <a:solidFill>
                  <a:srgbClr val="000000"/>
                </a:solidFill>
              </a:defRPr>
            </a:pPr>
            <a:r>
              <a:rPr lang="zh-TW" altLang="en-US" sz="2000" dirty="0" smtClean="0">
                <a:solidFill>
                  <a:schemeClr val="tx2">
                    <a:lumMod val="50000"/>
                  </a:schemeClr>
                </a:solidFill>
                <a:latin typeface="微軟正黑體" pitchFamily="34" charset="-120"/>
                <a:ea typeface="微軟正黑體" pitchFamily="34" charset="-120"/>
              </a:rPr>
              <a:t>反對垃圾徵費的市民／環保團體／非政府組織／商界</a:t>
            </a:r>
            <a:endParaRPr sz="2000" dirty="0">
              <a:solidFill>
                <a:schemeClr val="tx2">
                  <a:lumMod val="50000"/>
                </a:schemeClr>
              </a:solidFill>
              <a:latin typeface="微軟正黑體" pitchFamily="34" charset="-120"/>
              <a:ea typeface="微軟正黑體" pitchFamily="34" charset="-120"/>
            </a:endParaRPr>
          </a:p>
        </p:txBody>
      </p:sp>
      <p:sp>
        <p:nvSpPr>
          <p:cNvPr id="15"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13</a:t>
            </a:fld>
            <a:endParaRPr lang="zh-TW" altLang="en-US" dirty="0"/>
          </a:p>
        </p:txBody>
      </p:sp>
      <p:grpSp>
        <p:nvGrpSpPr>
          <p:cNvPr id="2" name="群組 1"/>
          <p:cNvGrpSpPr/>
          <p:nvPr/>
        </p:nvGrpSpPr>
        <p:grpSpPr>
          <a:xfrm>
            <a:off x="0" y="354065"/>
            <a:ext cx="9144000" cy="6588575"/>
            <a:chOff x="0" y="354065"/>
            <a:chExt cx="9144000" cy="6588575"/>
          </a:xfrm>
        </p:grpSpPr>
        <p:pic>
          <p:nvPicPr>
            <p:cNvPr id="6"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7"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8"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9" name="矩形 8"/>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11"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17"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18"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sp>
          <p:nvSpPr>
            <p:cNvPr id="19" name="Shape 38"/>
            <p:cNvSpPr txBox="1">
              <a:spLocks/>
            </p:cNvSpPr>
            <p:nvPr/>
          </p:nvSpPr>
          <p:spPr>
            <a:xfrm>
              <a:off x="539552" y="354065"/>
              <a:ext cx="8280920"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a:defRPr sz="1800">
                  <a:solidFill>
                    <a:srgbClr val="000000"/>
                  </a:solidFill>
                </a:defRPr>
              </a:pPr>
              <a:r>
                <a:rPr lang="zh-TW" altLang="en-US" sz="2800" b="1" dirty="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活動：城市論壇</a:t>
              </a:r>
              <a:r>
                <a:rPr lang="zh-TW" altLang="en-US" sz="2800" dirty="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a:t>
              </a:r>
              <a:r>
                <a:rPr lang="zh-TW" altLang="en-US" b="1" dirty="0">
                  <a:solidFill>
                    <a:schemeClr val="bg1"/>
                  </a:solidFill>
                  <a:latin typeface="微軟正黑體" pitchFamily="34" charset="-120"/>
                  <a:ea typeface="微軟正黑體" pitchFamily="34" charset="-120"/>
                </a:rPr>
                <a:t>題目</a:t>
              </a:r>
              <a:r>
                <a:rPr lang="en-US" altLang="zh-TW" b="1" dirty="0">
                  <a:solidFill>
                    <a:schemeClr val="bg1"/>
                  </a:solidFill>
                  <a:latin typeface="微軟正黑體" pitchFamily="34" charset="-120"/>
                  <a:ea typeface="微軟正黑體" pitchFamily="34" charset="-120"/>
                </a:rPr>
                <a:t>:</a:t>
              </a:r>
              <a:r>
                <a:rPr lang="zh-TW" altLang="en-US" b="1" dirty="0">
                  <a:solidFill>
                    <a:schemeClr val="bg1"/>
                  </a:solidFill>
                  <a:latin typeface="微軟正黑體" pitchFamily="34" charset="-120"/>
                  <a:ea typeface="微軟正黑體" pitchFamily="34" charset="-120"/>
                </a:rPr>
                <a:t> 垃圾徵費方式是減少廚餘的最有效方法  </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75"/>
          <p:cNvSpPr/>
          <p:nvPr/>
        </p:nvSpPr>
        <p:spPr>
          <a:xfrm>
            <a:off x="684185" y="1606605"/>
            <a:ext cx="6552111" cy="3334563"/>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p>
            <a:pPr lvl="0" algn="l">
              <a:lnSpc>
                <a:spcPct val="130000"/>
              </a:lnSpc>
              <a:defRPr sz="1800">
                <a:solidFill>
                  <a:srgbClr val="000000"/>
                </a:solidFill>
              </a:defRPr>
            </a:pPr>
            <a:r>
              <a:rPr sz="3000" b="1" dirty="0" err="1">
                <a:solidFill>
                  <a:schemeClr val="tx2">
                    <a:lumMod val="50000"/>
                  </a:schemeClr>
                </a:solidFill>
                <a:latin typeface="微軟正黑體" pitchFamily="34" charset="-120"/>
                <a:ea typeface="微軟正黑體" pitchFamily="34" charset="-120"/>
              </a:rPr>
              <a:t>步驟一</a:t>
            </a:r>
            <a:r>
              <a:rPr sz="3000" b="1" dirty="0">
                <a:solidFill>
                  <a:schemeClr val="tx2">
                    <a:lumMod val="50000"/>
                  </a:schemeClr>
                </a:solidFill>
                <a:latin typeface="微軟正黑體" pitchFamily="34" charset="-120"/>
                <a:ea typeface="微軟正黑體" pitchFamily="34" charset="-120"/>
              </a:rPr>
              <a:t> </a:t>
            </a:r>
          </a:p>
          <a:p>
            <a:pPr marL="321457" indent="-321457" algn="l">
              <a:buFont typeface="Arial" pitchFamily="34" charset="0"/>
              <a:buChar char="•"/>
              <a:defRPr sz="1800">
                <a:solidFill>
                  <a:srgbClr val="000000"/>
                </a:solidFill>
              </a:defRPr>
            </a:pPr>
            <a:r>
              <a:rPr sz="2000" b="1" dirty="0" err="1" smtClean="0">
                <a:solidFill>
                  <a:schemeClr val="tx2">
                    <a:lumMod val="50000"/>
                  </a:schemeClr>
                </a:solidFill>
                <a:latin typeface="微軟正黑體" pitchFamily="34" charset="-120"/>
                <a:ea typeface="微軟正黑體" pitchFamily="34" charset="-120"/>
              </a:rPr>
              <a:t>同學分組討論立場</a:t>
            </a:r>
            <a:endParaRPr sz="2000" b="1" dirty="0">
              <a:solidFill>
                <a:schemeClr val="tx2">
                  <a:lumMod val="50000"/>
                </a:schemeClr>
              </a:solidFill>
              <a:latin typeface="微軟正黑體" pitchFamily="34" charset="-120"/>
              <a:ea typeface="微軟正黑體" pitchFamily="34" charset="-120"/>
            </a:endParaRPr>
          </a:p>
          <a:p>
            <a:pPr lvl="0" algn="l">
              <a:defRPr sz="1800">
                <a:solidFill>
                  <a:srgbClr val="000000"/>
                </a:solidFill>
              </a:defRPr>
            </a:pPr>
            <a:endParaRPr sz="2500" b="1" dirty="0">
              <a:solidFill>
                <a:schemeClr val="tx2">
                  <a:lumMod val="50000"/>
                </a:schemeClr>
              </a:solidFill>
              <a:latin typeface="微軟正黑體" pitchFamily="34" charset="-120"/>
              <a:ea typeface="微軟正黑體" pitchFamily="34" charset="-120"/>
            </a:endParaRPr>
          </a:p>
          <a:p>
            <a:pPr lvl="0" algn="l">
              <a:defRPr sz="1800">
                <a:solidFill>
                  <a:srgbClr val="000000"/>
                </a:solidFill>
              </a:defRPr>
            </a:pPr>
            <a:r>
              <a:rPr sz="3000" b="1" dirty="0" err="1">
                <a:solidFill>
                  <a:schemeClr val="tx2">
                    <a:lumMod val="50000"/>
                  </a:schemeClr>
                </a:solidFill>
                <a:latin typeface="微軟正黑體" pitchFamily="34" charset="-120"/>
                <a:ea typeface="微軟正黑體" pitchFamily="34" charset="-120"/>
              </a:rPr>
              <a:t>步驟二</a:t>
            </a:r>
            <a:endParaRPr sz="3000" b="1" dirty="0">
              <a:solidFill>
                <a:schemeClr val="tx2">
                  <a:lumMod val="50000"/>
                </a:schemeClr>
              </a:solidFill>
              <a:latin typeface="微軟正黑體" pitchFamily="34" charset="-120"/>
              <a:ea typeface="微軟正黑體" pitchFamily="34" charset="-120"/>
            </a:endParaRPr>
          </a:p>
          <a:p>
            <a:pPr marL="321457" indent="-321457" algn="l">
              <a:buFont typeface="Arial" pitchFamily="34" charset="0"/>
              <a:buChar char="•"/>
              <a:defRPr sz="1800">
                <a:solidFill>
                  <a:srgbClr val="000000"/>
                </a:solidFill>
              </a:defRPr>
            </a:pPr>
            <a:r>
              <a:rPr sz="2000" b="1" dirty="0" smtClean="0">
                <a:solidFill>
                  <a:schemeClr val="tx2">
                    <a:lumMod val="50000"/>
                  </a:schemeClr>
                </a:solidFill>
                <a:latin typeface="微軟正黑體" pitchFamily="34" charset="-120"/>
                <a:ea typeface="微軟正黑體" pitchFamily="34" charset="-120"/>
              </a:rPr>
              <a:t>每個角色的同學就其立場發言</a:t>
            </a:r>
            <a:r>
              <a:rPr sz="2000" b="1" dirty="0">
                <a:solidFill>
                  <a:schemeClr val="tx2">
                    <a:lumMod val="50000"/>
                  </a:schemeClr>
                </a:solidFill>
                <a:latin typeface="微軟正黑體" pitchFamily="34" charset="-120"/>
                <a:ea typeface="微軟正黑體" pitchFamily="34" charset="-120"/>
              </a:rPr>
              <a:t>2分鐘</a:t>
            </a:r>
          </a:p>
          <a:p>
            <a:pPr lvl="0" algn="l">
              <a:defRPr sz="1800">
                <a:solidFill>
                  <a:srgbClr val="000000"/>
                </a:solidFill>
              </a:defRPr>
            </a:pPr>
            <a:endParaRPr sz="2500" b="1" dirty="0">
              <a:solidFill>
                <a:schemeClr val="tx2">
                  <a:lumMod val="50000"/>
                </a:schemeClr>
              </a:solidFill>
              <a:latin typeface="微軟正黑體" pitchFamily="34" charset="-120"/>
              <a:ea typeface="微軟正黑體" pitchFamily="34" charset="-120"/>
            </a:endParaRPr>
          </a:p>
          <a:p>
            <a:pPr lvl="0" algn="l">
              <a:defRPr sz="1800">
                <a:solidFill>
                  <a:srgbClr val="000000"/>
                </a:solidFill>
              </a:defRPr>
            </a:pPr>
            <a:r>
              <a:rPr sz="3000" b="1" dirty="0" err="1">
                <a:solidFill>
                  <a:schemeClr val="tx2">
                    <a:lumMod val="50000"/>
                  </a:schemeClr>
                </a:solidFill>
                <a:latin typeface="微軟正黑體" pitchFamily="34" charset="-120"/>
                <a:ea typeface="微軟正黑體" pitchFamily="34" charset="-120"/>
              </a:rPr>
              <a:t>步驟三</a:t>
            </a:r>
            <a:r>
              <a:rPr sz="3400" b="1" dirty="0">
                <a:solidFill>
                  <a:schemeClr val="tx2">
                    <a:lumMod val="50000"/>
                  </a:schemeClr>
                </a:solidFill>
                <a:latin typeface="微軟正黑體" pitchFamily="34" charset="-120"/>
                <a:ea typeface="微軟正黑體" pitchFamily="34" charset="-120"/>
              </a:rPr>
              <a:t> </a:t>
            </a:r>
            <a:endParaRPr sz="3700" b="1" dirty="0">
              <a:solidFill>
                <a:schemeClr val="tx2">
                  <a:lumMod val="50000"/>
                </a:schemeClr>
              </a:solidFill>
              <a:latin typeface="微軟正黑體" pitchFamily="34" charset="-120"/>
              <a:ea typeface="微軟正黑體" pitchFamily="34" charset="-120"/>
            </a:endParaRPr>
          </a:p>
          <a:p>
            <a:pPr marL="321457" indent="-321457" algn="l">
              <a:buFont typeface="Arial" pitchFamily="34" charset="0"/>
              <a:buChar char="•"/>
              <a:defRPr sz="1800">
                <a:solidFill>
                  <a:srgbClr val="000000"/>
                </a:solidFill>
              </a:defRPr>
            </a:pPr>
            <a:r>
              <a:rPr sz="2000" b="1" dirty="0" err="1">
                <a:solidFill>
                  <a:schemeClr val="tx2">
                    <a:lumMod val="50000"/>
                  </a:schemeClr>
                </a:solidFill>
                <a:latin typeface="微軟正黑體" pitchFamily="34" charset="-120"/>
                <a:ea typeface="微軟正黑體" pitchFamily="34" charset="-120"/>
              </a:rPr>
              <a:t>自由辯論</a:t>
            </a:r>
            <a:r>
              <a:rPr sz="2000" b="1" dirty="0">
                <a:solidFill>
                  <a:schemeClr val="tx2">
                    <a:lumMod val="50000"/>
                  </a:schemeClr>
                </a:solidFill>
                <a:latin typeface="微軟正黑體" pitchFamily="34" charset="-120"/>
                <a:ea typeface="微軟正黑體" pitchFamily="34" charset="-120"/>
              </a:rPr>
              <a:t>－「</a:t>
            </a:r>
            <a:r>
              <a:rPr sz="2000" b="1" dirty="0" err="1">
                <a:solidFill>
                  <a:schemeClr val="tx2">
                    <a:lumMod val="50000"/>
                  </a:schemeClr>
                </a:solidFill>
                <a:latin typeface="微軟正黑體" pitchFamily="34" charset="-120"/>
                <a:ea typeface="微軟正黑體" pitchFamily="34" charset="-120"/>
              </a:rPr>
              <a:t>垃圾徵費方式是減少廚餘的最有效方法</a:t>
            </a:r>
            <a:r>
              <a:rPr sz="2000" b="1" dirty="0">
                <a:solidFill>
                  <a:schemeClr val="tx2">
                    <a:lumMod val="50000"/>
                  </a:schemeClr>
                </a:solidFill>
                <a:latin typeface="微軟正黑體" pitchFamily="34" charset="-120"/>
                <a:ea typeface="微軟正黑體" pitchFamily="34" charset="-120"/>
              </a:rPr>
              <a:t>」</a:t>
            </a:r>
          </a:p>
        </p:txBody>
      </p:sp>
      <p:sp>
        <p:nvSpPr>
          <p:cNvPr id="15"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14</a:t>
            </a:fld>
            <a:endParaRPr lang="zh-TW" altLang="en-US" dirty="0"/>
          </a:p>
        </p:txBody>
      </p:sp>
      <p:grpSp>
        <p:nvGrpSpPr>
          <p:cNvPr id="2" name="群組 1"/>
          <p:cNvGrpSpPr/>
          <p:nvPr/>
        </p:nvGrpSpPr>
        <p:grpSpPr>
          <a:xfrm>
            <a:off x="0" y="354065"/>
            <a:ext cx="9144000" cy="6588575"/>
            <a:chOff x="0" y="354065"/>
            <a:chExt cx="9144000" cy="6588575"/>
          </a:xfrm>
        </p:grpSpPr>
        <p:pic>
          <p:nvPicPr>
            <p:cNvPr id="20"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1"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22"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23" name="矩形 22"/>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25"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27"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28"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sp>
          <p:nvSpPr>
            <p:cNvPr id="17" name="Shape 38"/>
            <p:cNvSpPr txBox="1">
              <a:spLocks/>
            </p:cNvSpPr>
            <p:nvPr/>
          </p:nvSpPr>
          <p:spPr>
            <a:xfrm>
              <a:off x="539552" y="354065"/>
              <a:ext cx="8280920"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a:defRPr sz="1800">
                  <a:solidFill>
                    <a:srgbClr val="000000"/>
                  </a:solidFill>
                </a:defRPr>
              </a:pPr>
              <a:r>
                <a:rPr lang="zh-TW" altLang="en-US" sz="2800" b="1" dirty="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活動：城市論壇</a:t>
              </a:r>
              <a:r>
                <a:rPr lang="zh-TW" altLang="en-US" sz="2800" dirty="0">
                  <a:solidFill>
                    <a:schemeClr val="bg1"/>
                  </a:solidFill>
                  <a:effectLst>
                    <a:outerShdw blurRad="38100" dist="38100" dir="2700000" algn="tl">
                      <a:srgbClr val="000000">
                        <a:alpha val="43137"/>
                      </a:srgbClr>
                    </a:outerShdw>
                  </a:effectLst>
                  <a:latin typeface="微軟正黑體" pitchFamily="34" charset="-120"/>
                  <a:ea typeface="微軟正黑體" pitchFamily="34" charset="-120"/>
                </a:rPr>
                <a:t>   </a:t>
              </a:r>
              <a:r>
                <a:rPr lang="zh-TW" altLang="en-US" b="1" dirty="0">
                  <a:solidFill>
                    <a:schemeClr val="bg1"/>
                  </a:solidFill>
                  <a:latin typeface="微軟正黑體" pitchFamily="34" charset="-120"/>
                  <a:ea typeface="微軟正黑體" pitchFamily="34" charset="-120"/>
                </a:rPr>
                <a:t>題目</a:t>
              </a:r>
              <a:r>
                <a:rPr lang="en-US" altLang="zh-TW" b="1" dirty="0">
                  <a:solidFill>
                    <a:schemeClr val="bg1"/>
                  </a:solidFill>
                  <a:latin typeface="微軟正黑體" pitchFamily="34" charset="-120"/>
                  <a:ea typeface="微軟正黑體" pitchFamily="34" charset="-120"/>
                </a:rPr>
                <a:t>:</a:t>
              </a:r>
              <a:r>
                <a:rPr lang="zh-TW" altLang="en-US" b="1" dirty="0">
                  <a:solidFill>
                    <a:schemeClr val="bg1"/>
                  </a:solidFill>
                  <a:latin typeface="微軟正黑體" pitchFamily="34" charset="-120"/>
                  <a:ea typeface="微軟正黑體" pitchFamily="34" charset="-120"/>
                </a:rPr>
                <a:t> 垃圾徵費方式是減少廚餘的最有效方法  </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3810" y="2078676"/>
            <a:ext cx="5974414" cy="2142412"/>
          </a:xfrm>
          <a:prstGeom prst="rect">
            <a:avLst/>
          </a:prstGeom>
        </p:spPr>
        <p:txBody>
          <a:bodyPr wrap="square" lIns="64291" tIns="32146" rIns="64291" bIns="32146">
            <a:spAutoFit/>
          </a:bodyPr>
          <a:lstStyle/>
          <a:p>
            <a:pPr lvl="0" algn="l" rtl="0" latinLnBrk="1" hangingPunct="0">
              <a:lnSpc>
                <a:spcPct val="150000"/>
              </a:lnSpc>
            </a:pPr>
            <a:r>
              <a:rPr lang="zh-TW" altLang="en-US" sz="3000" b="1" dirty="0" smtClean="0">
                <a:solidFill>
                  <a:srgbClr val="323333"/>
                </a:solidFill>
                <a:effectLst>
                  <a:outerShdw blurRad="38100" dist="38100" dir="2700000" algn="tl">
                    <a:srgbClr val="000000">
                      <a:alpha val="43137"/>
                    </a:srgbClr>
                  </a:outerShdw>
                </a:effectLst>
                <a:latin typeface="微軟正黑體" pitchFamily="34" charset="-120"/>
                <a:ea typeface="微軟正黑體" pitchFamily="34" charset="-120"/>
              </a:rPr>
              <a:t>圖片：</a:t>
            </a:r>
            <a:endParaRPr lang="en-US" altLang="zh-TW" sz="3000" b="1" dirty="0">
              <a:solidFill>
                <a:srgbClr val="323333"/>
              </a:solidFill>
              <a:effectLst>
                <a:outerShdw blurRad="38100" dist="38100" dir="2700000" algn="tl">
                  <a:srgbClr val="000000">
                    <a:alpha val="43137"/>
                  </a:srgbClr>
                </a:outerShdw>
              </a:effectLst>
              <a:latin typeface="微軟正黑體" pitchFamily="34" charset="-120"/>
              <a:ea typeface="微軟正黑體" pitchFamily="34" charset="-120"/>
            </a:endParaRPr>
          </a:p>
          <a:p>
            <a:pPr lvl="0" algn="l" rtl="0" latinLnBrk="1" hangingPunct="0">
              <a:lnSpc>
                <a:spcPct val="150000"/>
              </a:lnSpc>
            </a:pPr>
            <a:r>
              <a:rPr lang="en-US" altLang="zh-TW" sz="2000" b="1" dirty="0">
                <a:solidFill>
                  <a:srgbClr val="5A5F5E"/>
                </a:solidFill>
                <a:latin typeface="Lantinghei SC Extralight"/>
                <a:ea typeface="Lantinghei SC Extralight"/>
                <a:cs typeface="Lantinghei SC Extralight"/>
              </a:rPr>
              <a:t>1) Wikimedia</a:t>
            </a:r>
            <a:r>
              <a:rPr lang="zh-TW" altLang="en-US" sz="2000" b="1" dirty="0">
                <a:solidFill>
                  <a:srgbClr val="5A5F5E"/>
                </a:solidFill>
                <a:latin typeface="Lantinghei SC Extralight"/>
                <a:ea typeface="Lantinghei SC Extralight"/>
                <a:cs typeface="Lantinghei SC Extralight"/>
              </a:rPr>
              <a:t> </a:t>
            </a:r>
            <a:r>
              <a:rPr lang="en-US" altLang="zh-TW" sz="2000" b="1" dirty="0">
                <a:solidFill>
                  <a:srgbClr val="5A5F5E"/>
                </a:solidFill>
                <a:latin typeface="Lantinghei SC Extralight"/>
                <a:ea typeface="Lantinghei SC Extralight"/>
                <a:cs typeface="Lantinghei SC Extralight"/>
              </a:rPr>
              <a:t>Commons</a:t>
            </a:r>
            <a:r>
              <a:rPr lang="zh-TW" altLang="en-US" sz="2000" b="1" dirty="0">
                <a:solidFill>
                  <a:srgbClr val="5A5F5E"/>
                </a:solidFill>
                <a:latin typeface="Lantinghei SC Extralight"/>
                <a:ea typeface="Lantinghei SC Extralight"/>
                <a:cs typeface="Lantinghei SC Extralight"/>
              </a:rPr>
              <a:t> </a:t>
            </a:r>
            <a:endParaRPr lang="en-US" altLang="zh-TW" sz="2000" b="1" dirty="0">
              <a:solidFill>
                <a:srgbClr val="5A5F5E"/>
              </a:solidFill>
              <a:latin typeface="Lantinghei SC Extralight"/>
              <a:ea typeface="Lantinghei SC Extralight"/>
              <a:cs typeface="Lantinghei SC Extralight"/>
            </a:endParaRPr>
          </a:p>
          <a:p>
            <a:pPr lvl="0" algn="l" rtl="0" latinLnBrk="1" hangingPunct="0">
              <a:lnSpc>
                <a:spcPct val="150000"/>
              </a:lnSpc>
            </a:pPr>
            <a:r>
              <a:rPr lang="en-US" altLang="zh-TW" sz="2000" b="1" dirty="0">
                <a:solidFill>
                  <a:srgbClr val="5A5F5E"/>
                </a:solidFill>
                <a:latin typeface="Lantinghei SC Extralight"/>
                <a:ea typeface="Lantinghei SC Extralight"/>
                <a:cs typeface="Lantinghei SC Extralight"/>
              </a:rPr>
              <a:t>2) </a:t>
            </a:r>
            <a:r>
              <a:rPr lang="zh-TW" altLang="en-US" sz="2000" b="1" dirty="0">
                <a:solidFill>
                  <a:srgbClr val="5A5F5E"/>
                </a:solidFill>
                <a:latin typeface="Lantinghei SC Extralight"/>
                <a:ea typeface="Lantinghei SC Extralight"/>
                <a:cs typeface="Lantinghei SC Extralight"/>
              </a:rPr>
              <a:t>環境保護署</a:t>
            </a:r>
            <a:r>
              <a:rPr lang="en-US" altLang="zh-TW" sz="2000" b="1" dirty="0">
                <a:solidFill>
                  <a:srgbClr val="5A5F5E"/>
                </a:solidFill>
                <a:latin typeface="Lantinghei SC Extralight"/>
                <a:ea typeface="Lantinghei SC Extralight"/>
                <a:cs typeface="Lantinghei SC Extralight"/>
              </a:rPr>
              <a:t>(2013)</a:t>
            </a:r>
            <a:r>
              <a:rPr lang="zh-TW" altLang="en-US" sz="2000" b="1" dirty="0">
                <a:solidFill>
                  <a:srgbClr val="5A5F5E"/>
                </a:solidFill>
                <a:latin typeface="Lantinghei SC Extralight"/>
                <a:ea typeface="Lantinghei SC Extralight"/>
                <a:cs typeface="Lantinghei SC Extralight"/>
              </a:rPr>
              <a:t>，惜食</a:t>
            </a:r>
            <a:r>
              <a:rPr lang="zh-TW" altLang="en-US" sz="2000" b="1" dirty="0" smtClean="0">
                <a:solidFill>
                  <a:srgbClr val="5A5F5E"/>
                </a:solidFill>
                <a:latin typeface="Lantinghei SC Extralight"/>
                <a:ea typeface="Lantinghei SC Extralight"/>
                <a:cs typeface="Lantinghei SC Extralight"/>
              </a:rPr>
              <a:t>香港</a:t>
            </a:r>
            <a:endParaRPr lang="en-US" altLang="zh-TW" sz="2000" b="1" dirty="0" smtClean="0">
              <a:solidFill>
                <a:srgbClr val="5A5F5E"/>
              </a:solidFill>
              <a:latin typeface="Lantinghei SC Extralight"/>
              <a:ea typeface="Lantinghei SC Extralight"/>
              <a:cs typeface="Lantinghei SC Extralight"/>
            </a:endParaRPr>
          </a:p>
          <a:p>
            <a:pPr marL="266700" algn="l" rtl="0" latinLnBrk="1" hangingPunct="0">
              <a:lnSpc>
                <a:spcPct val="150000"/>
              </a:lnSpc>
            </a:pPr>
            <a:r>
              <a:rPr lang="en-US" altLang="zh-TW" sz="2000" b="1" dirty="0" smtClean="0">
                <a:solidFill>
                  <a:srgbClr val="5A5F5E"/>
                </a:solidFill>
                <a:latin typeface="Lantinghei SC Extralight"/>
                <a:ea typeface="Lantinghei SC Extralight"/>
                <a:cs typeface="Lantinghei SC Extralight"/>
              </a:rPr>
              <a:t>http://www.foodwisehk.gov.hk/zh-hk/</a:t>
            </a:r>
            <a:endParaRPr lang="en-US" altLang="zh-TW" sz="2000" b="1" dirty="0">
              <a:solidFill>
                <a:srgbClr val="5A5F5E"/>
              </a:solidFill>
              <a:latin typeface="Lantinghei SC Extralight"/>
              <a:ea typeface="Lantinghei SC Extralight"/>
              <a:cs typeface="Lantinghei SC Extralight"/>
            </a:endParaRPr>
          </a:p>
        </p:txBody>
      </p:sp>
      <p:sp>
        <p:nvSpPr>
          <p:cNvPr id="16"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15</a:t>
            </a:fld>
            <a:endParaRPr lang="zh-TW" altLang="en-US" dirty="0"/>
          </a:p>
        </p:txBody>
      </p:sp>
      <p:grpSp>
        <p:nvGrpSpPr>
          <p:cNvPr id="3" name="群組 2"/>
          <p:cNvGrpSpPr/>
          <p:nvPr/>
        </p:nvGrpSpPr>
        <p:grpSpPr>
          <a:xfrm>
            <a:off x="0" y="404664"/>
            <a:ext cx="9144000" cy="6537976"/>
            <a:chOff x="0" y="404664"/>
            <a:chExt cx="9144000" cy="6537976"/>
          </a:xfrm>
        </p:grpSpPr>
        <p:pic>
          <p:nvPicPr>
            <p:cNvPr id="6"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7"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8"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9" name="矩形 8"/>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11"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17"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14"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
        <p:nvSpPr>
          <p:cNvPr id="19" name="Shape 38"/>
          <p:cNvSpPr txBox="1">
            <a:spLocks/>
          </p:cNvSpPr>
          <p:nvPr/>
        </p:nvSpPr>
        <p:spPr>
          <a:xfrm>
            <a:off x="539552" y="354065"/>
            <a:ext cx="8280920"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a:defRPr sz="1800">
                <a:solidFill>
                  <a:srgbClr val="000000"/>
                </a:solidFill>
              </a:defRPr>
            </a:pPr>
            <a:r>
              <a:rPr lang="zh-TW" altLang="en-US" sz="2800" b="1" dirty="0" smtClean="0">
                <a:solidFill>
                  <a:schemeClr val="bg1"/>
                </a:solidFill>
                <a:latin typeface="微軟正黑體" pitchFamily="34" charset="-120"/>
                <a:ea typeface="微軟正黑體" pitchFamily="34" charset="-120"/>
              </a:rPr>
              <a:t>資料來源</a:t>
            </a:r>
            <a:endParaRPr lang="zh-TW" altLang="en-US" sz="2800" b="1" dirty="0">
              <a:solidFill>
                <a:schemeClr val="bg1"/>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圖片 13"/>
          <p:cNvPicPr/>
          <p:nvPr/>
        </p:nvPicPr>
        <p:blipFill>
          <a:blip r:embed="rId2" cstate="print">
            <a:extLst/>
          </a:blip>
          <a:stretch>
            <a:fillRect/>
          </a:stretch>
        </p:blipFill>
        <p:spPr>
          <a:xfrm>
            <a:off x="3125391" y="1150622"/>
            <a:ext cx="2893219" cy="4268391"/>
          </a:xfrm>
          <a:prstGeom prst="rect">
            <a:avLst/>
          </a:prstGeom>
        </p:spPr>
      </p:pic>
      <p:pic>
        <p:nvPicPr>
          <p:cNvPr id="15" name="圖片 14"/>
          <p:cNvPicPr/>
          <p:nvPr/>
        </p:nvPicPr>
        <p:blipFill>
          <a:blip r:embed="rId3" cstate="print">
            <a:extLst/>
          </a:blip>
          <a:stretch>
            <a:fillRect/>
          </a:stretch>
        </p:blipFill>
        <p:spPr>
          <a:xfrm>
            <a:off x="6018609" y="1132937"/>
            <a:ext cx="2893219" cy="4268391"/>
          </a:xfrm>
          <a:prstGeom prst="rect">
            <a:avLst/>
          </a:prstGeom>
        </p:spPr>
      </p:pic>
      <p:pic>
        <p:nvPicPr>
          <p:cNvPr id="16" name="圖片 15"/>
          <p:cNvPicPr/>
          <p:nvPr/>
        </p:nvPicPr>
        <p:blipFill>
          <a:blip r:embed="rId4" cstate="print">
            <a:extLst/>
          </a:blip>
          <a:stretch>
            <a:fillRect/>
          </a:stretch>
        </p:blipFill>
        <p:spPr>
          <a:xfrm>
            <a:off x="241101" y="1150622"/>
            <a:ext cx="2893219" cy="4268391"/>
          </a:xfrm>
          <a:prstGeom prst="rect">
            <a:avLst/>
          </a:prstGeom>
        </p:spPr>
      </p:pic>
      <p:sp>
        <p:nvSpPr>
          <p:cNvPr id="18" name="矩形 17"/>
          <p:cNvSpPr/>
          <p:nvPr/>
        </p:nvSpPr>
        <p:spPr>
          <a:xfrm>
            <a:off x="253122" y="5452887"/>
            <a:ext cx="2590686" cy="249586"/>
          </a:xfrm>
          <a:prstGeom prst="rect">
            <a:avLst/>
          </a:prstGeom>
        </p:spPr>
        <p:txBody>
          <a:bodyPr wrap="square" lIns="64291" tIns="32146" rIns="64291" bIns="32146">
            <a:spAutoFit/>
          </a:bodyPr>
          <a:lstStyle/>
          <a:p>
            <a:pPr algn="l" rtl="0" latinLnBrk="1" hangingPunct="0"/>
            <a:r>
              <a:rPr lang="zh-TW" altLang="en-US" sz="1200" dirty="0">
                <a:solidFill>
                  <a:srgbClr val="323333"/>
                </a:solidFill>
                <a:latin typeface="微軟正黑體" pitchFamily="34" charset="-120"/>
                <a:ea typeface="微軟正黑體" pitchFamily="34" charset="-120"/>
              </a:rPr>
              <a:t>資料</a:t>
            </a:r>
            <a:r>
              <a:rPr lang="zh-TW" altLang="en-US" sz="1200" dirty="0" smtClean="0">
                <a:solidFill>
                  <a:srgbClr val="323333"/>
                </a:solidFill>
                <a:latin typeface="微軟正黑體" pitchFamily="34" charset="-120"/>
                <a:ea typeface="微軟正黑體" pitchFamily="34" charset="-120"/>
              </a:rPr>
              <a:t>來源：</a:t>
            </a:r>
            <a:r>
              <a:rPr lang="en-US" altLang="zh-TW" sz="1200" dirty="0" smtClean="0">
                <a:solidFill>
                  <a:srgbClr val="323333"/>
                </a:solidFill>
                <a:latin typeface="微軟正黑體" pitchFamily="34" charset="-120"/>
                <a:ea typeface="微軟正黑體" pitchFamily="34" charset="-120"/>
              </a:rPr>
              <a:t>Wikimedia</a:t>
            </a:r>
            <a:r>
              <a:rPr lang="zh-TW" altLang="en-US" sz="1200" dirty="0">
                <a:solidFill>
                  <a:srgbClr val="323333"/>
                </a:solidFill>
                <a:latin typeface="微軟正黑體" pitchFamily="34" charset="-120"/>
                <a:ea typeface="微軟正黑體" pitchFamily="34" charset="-120"/>
              </a:rPr>
              <a:t> </a:t>
            </a:r>
            <a:r>
              <a:rPr lang="en-US" altLang="zh-TW" sz="1200" dirty="0" smtClean="0">
                <a:solidFill>
                  <a:srgbClr val="323333"/>
                </a:solidFill>
                <a:latin typeface="微軟正黑體" pitchFamily="34" charset="-120"/>
                <a:ea typeface="微軟正黑體" pitchFamily="34" charset="-120"/>
              </a:rPr>
              <a:t>Commons</a:t>
            </a:r>
            <a:endParaRPr lang="en-US" altLang="zh-TW" sz="1200" dirty="0">
              <a:solidFill>
                <a:srgbClr val="323333"/>
              </a:solidFill>
              <a:latin typeface="微軟正黑體" pitchFamily="34" charset="-120"/>
              <a:ea typeface="微軟正黑體" pitchFamily="34" charset="-120"/>
            </a:endParaRPr>
          </a:p>
        </p:txBody>
      </p:sp>
      <p:sp>
        <p:nvSpPr>
          <p:cNvPr id="17"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2</a:t>
            </a:fld>
            <a:endParaRPr lang="zh-TW" altLang="en-US" dirty="0"/>
          </a:p>
        </p:txBody>
      </p:sp>
      <p:grpSp>
        <p:nvGrpSpPr>
          <p:cNvPr id="3" name="群組 2"/>
          <p:cNvGrpSpPr/>
          <p:nvPr/>
        </p:nvGrpSpPr>
        <p:grpSpPr>
          <a:xfrm>
            <a:off x="0" y="354065"/>
            <a:ext cx="9144000" cy="6588575"/>
            <a:chOff x="0" y="354065"/>
            <a:chExt cx="9144000" cy="6588575"/>
          </a:xfrm>
        </p:grpSpPr>
        <p:pic>
          <p:nvPicPr>
            <p:cNvPr id="6" name="Picture 2" descr="C:\Users\PC33\Desktop\fork_knife_spoon_black.png"/>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7" name="Picture 4" descr="C:\Users\PC33\Desktop\fork_knife_spoon_black_.png"/>
            <p:cNvPicPr>
              <a:picLocks noChangeAspect="1" noChangeArrowheads="1"/>
            </p:cNvPicPr>
            <p:nvPr/>
          </p:nvPicPr>
          <p:blipFill>
            <a:blip r:embed="rId6"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8" name="Picture 2" descr="C:\Users\PC33\Desktop\fork_knife_spoon_black.png"/>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9" name="矩形 8"/>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11" name="Picture 2" descr="C:\Users\PC33\Desktop\fork_knife_spoon_black.png"/>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12" name="Picture 2" descr="Y:\EO(CR)2 Team\World Environment Day (WED)\WED 2013\Public Event\Gimmick\Graphics of Big Waster\Mascot_1.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13"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sp>
          <p:nvSpPr>
            <p:cNvPr id="20"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香港如何處理廚餘？</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93D54E8-16D4-4264-89CB-F05882839814}" type="slidenum">
              <a:rPr lang="zh-TW" altLang="en-US" smtClean="0"/>
              <a:pPr/>
              <a:t>3</a:t>
            </a:fld>
            <a:endParaRPr lang="zh-TW" altLang="en-US"/>
          </a:p>
        </p:txBody>
      </p:sp>
      <p:sp>
        <p:nvSpPr>
          <p:cNvPr id="15" name="投影片編號版面配置區 3"/>
          <p:cNvSpPr txBox="1">
            <a:spLocks/>
          </p:cNvSpPr>
          <p:nvPr/>
        </p:nvSpPr>
        <p:spPr>
          <a:xfrm>
            <a:off x="6974904" y="6453336"/>
            <a:ext cx="2133600" cy="365125"/>
          </a:xfrm>
          <a:prstGeom prst="rect">
            <a:avLst/>
          </a:prstGeom>
        </p:spPr>
        <p:txBody>
          <a:bodyPr vert="horz" lIns="91440" tIns="45720" rIns="91440" bIns="45720" rtlCol="0" anchor="ctr"/>
          <a:lstStyle>
            <a:defPPr>
              <a:defRPr lang="zh-TW"/>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3D54E8-16D4-4264-89CB-F05882839814}" type="slidenum">
              <a:rPr lang="zh-TW" altLang="en-US" smtClean="0"/>
              <a:pPr/>
              <a:t>3</a:t>
            </a:fld>
            <a:endParaRPr lang="zh-TW" altLang="en-US" dirty="0"/>
          </a:p>
        </p:txBody>
      </p:sp>
      <p:sp>
        <p:nvSpPr>
          <p:cNvPr id="16" name="Shape 71"/>
          <p:cNvSpPr/>
          <p:nvPr/>
        </p:nvSpPr>
        <p:spPr>
          <a:xfrm>
            <a:off x="611560" y="3085158"/>
            <a:ext cx="7776864" cy="687685"/>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defRPr sz="8100" b="1"/>
            </a:lvl1pPr>
          </a:lstStyle>
          <a:p>
            <a:pPr lvl="0">
              <a:defRPr sz="1800">
                <a:solidFill>
                  <a:srgbClr val="000000"/>
                </a:solidFill>
              </a:defRPr>
            </a:pPr>
            <a:r>
              <a:rPr lang="zh-TW" altLang="en-US" sz="4000" dirty="0" smtClean="0">
                <a:solidFill>
                  <a:schemeClr val="accent5">
                    <a:lumMod val="75000"/>
                  </a:schemeClr>
                </a:solidFill>
                <a:latin typeface="微軟正黑體" pitchFamily="34" charset="-120"/>
                <a:ea typeface="微軟正黑體" pitchFamily="34" charset="-120"/>
              </a:rPr>
              <a:t>香港一向</a:t>
            </a:r>
            <a:r>
              <a:rPr lang="zh-TW" altLang="en-US" sz="4000" dirty="0">
                <a:solidFill>
                  <a:schemeClr val="accent5">
                    <a:lumMod val="75000"/>
                  </a:schemeClr>
                </a:solidFill>
                <a:latin typeface="微軟正黑體" pitchFamily="34" charset="-120"/>
                <a:ea typeface="微軟正黑體" pitchFamily="34" charset="-120"/>
              </a:rPr>
              <a:t>利用甚麼方法處理廚餘？</a:t>
            </a:r>
          </a:p>
        </p:txBody>
      </p:sp>
      <p:grpSp>
        <p:nvGrpSpPr>
          <p:cNvPr id="5" name="群組 4"/>
          <p:cNvGrpSpPr/>
          <p:nvPr/>
        </p:nvGrpSpPr>
        <p:grpSpPr>
          <a:xfrm>
            <a:off x="0" y="354065"/>
            <a:ext cx="9144000" cy="6588575"/>
            <a:chOff x="0" y="354065"/>
            <a:chExt cx="9144000" cy="6588575"/>
          </a:xfrm>
        </p:grpSpPr>
        <p:pic>
          <p:nvPicPr>
            <p:cNvPr id="6"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7"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8"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9" name="矩形 8"/>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11"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12"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17"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sp>
          <p:nvSpPr>
            <p:cNvPr id="18"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香港如何處理廚餘？</a:t>
              </a:r>
            </a:p>
          </p:txBody>
        </p:sp>
      </p:grpSp>
    </p:spTree>
    <p:extLst>
      <p:ext uri="{BB962C8B-B14F-4D97-AF65-F5344CB8AC3E}">
        <p14:creationId xmlns:p14="http://schemas.microsoft.com/office/powerpoint/2010/main" val="28716796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4</a:t>
            </a:fld>
            <a:endParaRPr lang="zh-TW" altLang="en-US" dirty="0"/>
          </a:p>
        </p:txBody>
      </p:sp>
      <p:pic>
        <p:nvPicPr>
          <p:cNvPr id="14" name="pasted-image-small.jpg"/>
          <p:cNvPicPr/>
          <p:nvPr/>
        </p:nvPicPr>
        <p:blipFill>
          <a:blip r:embed="rId2" cstate="print">
            <a:extLst/>
          </a:blip>
          <a:stretch>
            <a:fillRect/>
          </a:stretch>
        </p:blipFill>
        <p:spPr>
          <a:xfrm>
            <a:off x="-20953" y="1273348"/>
            <a:ext cx="9144001" cy="3955852"/>
          </a:xfrm>
          <a:prstGeom prst="rect">
            <a:avLst/>
          </a:prstGeom>
          <a:ln w="12700">
            <a:miter lim="400000"/>
          </a:ln>
        </p:spPr>
      </p:pic>
      <p:sp>
        <p:nvSpPr>
          <p:cNvPr id="18" name="矩形 17"/>
          <p:cNvSpPr/>
          <p:nvPr/>
        </p:nvSpPr>
        <p:spPr>
          <a:xfrm>
            <a:off x="253122" y="5301208"/>
            <a:ext cx="2518678" cy="249586"/>
          </a:xfrm>
          <a:prstGeom prst="rect">
            <a:avLst/>
          </a:prstGeom>
        </p:spPr>
        <p:txBody>
          <a:bodyPr wrap="square" lIns="64291" tIns="32146" rIns="64291" bIns="32146">
            <a:spAutoFit/>
          </a:bodyPr>
          <a:lstStyle/>
          <a:p>
            <a:pPr algn="l" rtl="0" latinLnBrk="1" hangingPunct="0"/>
            <a:r>
              <a:rPr lang="zh-TW" altLang="en-US" sz="1200" dirty="0">
                <a:solidFill>
                  <a:srgbClr val="323333"/>
                </a:solidFill>
                <a:latin typeface="微軟正黑體" pitchFamily="34" charset="-120"/>
                <a:ea typeface="微軟正黑體" pitchFamily="34" charset="-120"/>
              </a:rPr>
              <a:t>資料</a:t>
            </a:r>
            <a:r>
              <a:rPr lang="zh-TW" altLang="en-US" sz="1200" dirty="0" smtClean="0">
                <a:solidFill>
                  <a:srgbClr val="323333"/>
                </a:solidFill>
                <a:latin typeface="微軟正黑體" pitchFamily="34" charset="-120"/>
                <a:ea typeface="微軟正黑體" pitchFamily="34" charset="-120"/>
              </a:rPr>
              <a:t>來源：</a:t>
            </a:r>
            <a:r>
              <a:rPr lang="en-US" altLang="zh-TW" sz="1200" dirty="0" smtClean="0">
                <a:solidFill>
                  <a:srgbClr val="323333"/>
                </a:solidFill>
                <a:latin typeface="微軟正黑體" pitchFamily="34" charset="-120"/>
                <a:ea typeface="微軟正黑體" pitchFamily="34" charset="-120"/>
              </a:rPr>
              <a:t>Wikimedia</a:t>
            </a:r>
            <a:r>
              <a:rPr lang="zh-TW" altLang="en-US" sz="1200" dirty="0" smtClean="0">
                <a:solidFill>
                  <a:srgbClr val="323333"/>
                </a:solidFill>
                <a:latin typeface="微軟正黑體" pitchFamily="34" charset="-120"/>
                <a:ea typeface="微軟正黑體" pitchFamily="34" charset="-120"/>
              </a:rPr>
              <a:t> </a:t>
            </a:r>
            <a:r>
              <a:rPr lang="en-US" altLang="zh-TW" sz="1200" dirty="0" smtClean="0">
                <a:solidFill>
                  <a:srgbClr val="323333"/>
                </a:solidFill>
                <a:latin typeface="微軟正黑體" pitchFamily="34" charset="-120"/>
                <a:ea typeface="微軟正黑體" pitchFamily="34" charset="-120"/>
              </a:rPr>
              <a:t>Common</a:t>
            </a:r>
            <a:r>
              <a:rPr lang="en-US" altLang="zh-TW" sz="1200" dirty="0">
                <a:solidFill>
                  <a:srgbClr val="323333"/>
                </a:solidFill>
                <a:latin typeface="微軟正黑體" pitchFamily="34" charset="-120"/>
                <a:ea typeface="微軟正黑體" pitchFamily="34" charset="-120"/>
              </a:rPr>
              <a:t>s</a:t>
            </a:r>
          </a:p>
        </p:txBody>
      </p:sp>
      <p:grpSp>
        <p:nvGrpSpPr>
          <p:cNvPr id="2" name="群組 1"/>
          <p:cNvGrpSpPr/>
          <p:nvPr/>
        </p:nvGrpSpPr>
        <p:grpSpPr>
          <a:xfrm>
            <a:off x="0" y="354065"/>
            <a:ext cx="9144000" cy="6588575"/>
            <a:chOff x="0" y="354065"/>
            <a:chExt cx="9144000" cy="6588575"/>
          </a:xfrm>
        </p:grpSpPr>
        <p:pic>
          <p:nvPicPr>
            <p:cNvPr id="30"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31" name="Picture 4" descr="C:\Users\PC33\Desktop\fork_knife_spoon_black_.png"/>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32"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33" name="矩形 32"/>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矩形 33"/>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35"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pic>
          <p:nvPicPr>
            <p:cNvPr id="36" name="Picture 2" descr="Y:\EO(CR)2 Team\World Environment Day (WED)\WED 2013\Public Event\Gimmick\Graphics of Big Waster\Mascot_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37"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sp>
          <p:nvSpPr>
            <p:cNvPr id="15"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a:defRPr sz="1800">
                  <a:solidFill>
                    <a:srgbClr val="000000"/>
                  </a:solidFill>
                </a:defRPr>
              </a:pPr>
              <a:r>
                <a:rPr lang="zh-TW" altLang="en-US" sz="2800" b="1" dirty="0">
                  <a:solidFill>
                    <a:schemeClr val="bg1"/>
                  </a:solidFill>
                  <a:latin typeface="微軟正黑體" pitchFamily="34" charset="-120"/>
                  <a:ea typeface="微軟正黑體" pitchFamily="34" charset="-120"/>
                </a:rPr>
                <a:t>香港處理廚餘方法－堆填</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77310" y="4794948"/>
            <a:ext cx="2959186" cy="434252"/>
          </a:xfrm>
          <a:prstGeom prst="rect">
            <a:avLst/>
          </a:prstGeom>
        </p:spPr>
        <p:txBody>
          <a:bodyPr wrap="square" lIns="64291" tIns="32146" rIns="64291" bIns="32146">
            <a:spAutoFit/>
          </a:bodyPr>
          <a:lstStyle/>
          <a:p>
            <a:pPr lvl="0" algn="l" rtl="0" latinLnBrk="1" hangingPunct="0"/>
            <a:r>
              <a:rPr lang="zh-TW" altLang="en-US" sz="1200" dirty="0">
                <a:solidFill>
                  <a:srgbClr val="323333"/>
                </a:solidFill>
                <a:latin typeface="微軟正黑體" pitchFamily="34" charset="-120"/>
                <a:ea typeface="微軟正黑體" pitchFamily="34" charset="-120"/>
              </a:rPr>
              <a:t>資料</a:t>
            </a:r>
            <a:r>
              <a:rPr lang="zh-TW" altLang="en-US" sz="1200" dirty="0" smtClean="0">
                <a:solidFill>
                  <a:srgbClr val="323333"/>
                </a:solidFill>
                <a:latin typeface="微軟正黑體" pitchFamily="34" charset="-120"/>
                <a:ea typeface="微軟正黑體" pitchFamily="34" charset="-120"/>
              </a:rPr>
              <a:t>來源：環境保護署</a:t>
            </a:r>
            <a:r>
              <a:rPr lang="en-US" altLang="zh-TW" sz="1200" dirty="0" smtClean="0">
                <a:solidFill>
                  <a:srgbClr val="323333"/>
                </a:solidFill>
                <a:latin typeface="微軟正黑體" pitchFamily="34" charset="-120"/>
                <a:ea typeface="微軟正黑體" pitchFamily="34" charset="-120"/>
              </a:rPr>
              <a:t>(2013)</a:t>
            </a:r>
            <a:r>
              <a:rPr lang="zh-TW" altLang="en-US" sz="1200" dirty="0" smtClean="0">
                <a:solidFill>
                  <a:srgbClr val="323333"/>
                </a:solidFill>
                <a:latin typeface="微軟正黑體" pitchFamily="34" charset="-120"/>
                <a:ea typeface="微軟正黑體" pitchFamily="34" charset="-120"/>
              </a:rPr>
              <a:t>，惜食香港</a:t>
            </a:r>
            <a:endParaRPr lang="en-US" altLang="zh-TW" sz="1200" dirty="0" smtClean="0">
              <a:solidFill>
                <a:srgbClr val="323333"/>
              </a:solidFill>
              <a:latin typeface="微軟正黑體" pitchFamily="34" charset="-120"/>
              <a:ea typeface="微軟正黑體" pitchFamily="34" charset="-120"/>
            </a:endParaRPr>
          </a:p>
          <a:p>
            <a:pPr lvl="0" algn="l" rtl="0" latinLnBrk="1" hangingPunct="0"/>
            <a:r>
              <a:rPr lang="zh-TW" altLang="en-US" sz="1200" dirty="0" smtClean="0">
                <a:solidFill>
                  <a:srgbClr val="323333"/>
                </a:solidFill>
                <a:latin typeface="微軟正黑體" pitchFamily="34" charset="-120"/>
                <a:ea typeface="微軟正黑體" pitchFamily="34" charset="-120"/>
              </a:rPr>
              <a:t> </a:t>
            </a:r>
            <a:r>
              <a:rPr lang="en-US" altLang="zh-TW" sz="1200" dirty="0" smtClean="0">
                <a:solidFill>
                  <a:srgbClr val="323333"/>
                </a:solidFill>
                <a:latin typeface="微軟正黑體" pitchFamily="34" charset="-120"/>
                <a:ea typeface="微軟正黑體" pitchFamily="34" charset="-120"/>
              </a:rPr>
              <a:t>http://www.foodwisehk.gov.hk/zh-hk/</a:t>
            </a:r>
            <a:endParaRPr lang="en-US" altLang="zh-TW" sz="1200" dirty="0">
              <a:solidFill>
                <a:srgbClr val="323333"/>
              </a:solidFill>
              <a:latin typeface="微軟正黑體" pitchFamily="34" charset="-120"/>
              <a:ea typeface="微軟正黑體" pitchFamily="34" charset="-120"/>
            </a:endParaRPr>
          </a:p>
        </p:txBody>
      </p:sp>
      <p:sp>
        <p:nvSpPr>
          <p:cNvPr id="17"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5</a:t>
            </a:fld>
            <a:endParaRPr lang="zh-TW" altLang="en-US"/>
          </a:p>
        </p:txBody>
      </p:sp>
      <p:grpSp>
        <p:nvGrpSpPr>
          <p:cNvPr id="2" name="群組 1"/>
          <p:cNvGrpSpPr/>
          <p:nvPr/>
        </p:nvGrpSpPr>
        <p:grpSpPr>
          <a:xfrm>
            <a:off x="0" y="354065"/>
            <a:ext cx="9144000" cy="6588575"/>
            <a:chOff x="0" y="354065"/>
            <a:chExt cx="9144000" cy="6588575"/>
          </a:xfrm>
        </p:grpSpPr>
        <p:pic>
          <p:nvPicPr>
            <p:cNvPr id="22"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3"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24"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25" name="矩形 24"/>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矩形 25"/>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27"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28"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香港處理廚餘方法－惜食運動</a:t>
              </a:r>
              <a:endParaRPr lang="zh-TW" altLang="en-US" sz="2800" b="1" dirty="0" smtClean="0">
                <a:solidFill>
                  <a:srgbClr val="FFFFFF"/>
                </a:solidFill>
                <a:effectLst>
                  <a:outerShdw blurRad="38100" dist="38100" dir="2700000" algn="tl">
                    <a:srgbClr val="000000">
                      <a:alpha val="43137"/>
                    </a:srgbClr>
                  </a:outerShdw>
                </a:effectLst>
                <a:latin typeface="微軟正黑體" pitchFamily="34" charset="-120"/>
                <a:ea typeface="微軟正黑體" pitchFamily="34" charset="-120"/>
                <a:cs typeface="Heiti TC Light"/>
                <a:sym typeface="Heiti TC Light"/>
              </a:endParaRPr>
            </a:p>
          </p:txBody>
        </p:sp>
        <p:pic>
          <p:nvPicPr>
            <p:cNvPr id="29"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30"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grpSp>
        <p:nvGrpSpPr>
          <p:cNvPr id="3" name="群組 2"/>
          <p:cNvGrpSpPr/>
          <p:nvPr/>
        </p:nvGrpSpPr>
        <p:grpSpPr>
          <a:xfrm>
            <a:off x="166943" y="1914628"/>
            <a:ext cx="8810115" cy="2808312"/>
            <a:chOff x="154373" y="2130652"/>
            <a:chExt cx="8810115" cy="2808312"/>
          </a:xfrm>
        </p:grpSpPr>
        <p:pic>
          <p:nvPicPr>
            <p:cNvPr id="14" name="pasted-image.tif"/>
            <p:cNvPicPr>
              <a:picLocks noChangeAspect="1"/>
            </p:cNvPicPr>
            <p:nvPr/>
          </p:nvPicPr>
          <p:blipFill>
            <a:blip r:embed="rId5" cstate="print">
              <a:extLst/>
            </a:blip>
            <a:stretch>
              <a:fillRect/>
            </a:stretch>
          </p:blipFill>
          <p:spPr>
            <a:xfrm>
              <a:off x="154373" y="2130652"/>
              <a:ext cx="4176464" cy="2787015"/>
            </a:xfrm>
            <a:prstGeom prst="rect">
              <a:avLst/>
            </a:prstGeom>
            <a:ln w="12700">
              <a:miter lim="400000"/>
            </a:ln>
          </p:spPr>
        </p:pic>
        <p:pic>
          <p:nvPicPr>
            <p:cNvPr id="18" name="Picture 2" descr="C:\Users\PO(CR)1\Desktop\Big Waster ad.png">
              <a:hlinkClick r:id="rId6"/>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7229" r="6152"/>
            <a:stretch/>
          </p:blipFill>
          <p:spPr bwMode="auto">
            <a:xfrm>
              <a:off x="4402845" y="2130652"/>
              <a:ext cx="4561643" cy="2808312"/>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51"/>
          <p:cNvSpPr txBox="1">
            <a:spLocks/>
          </p:cNvSpPr>
          <p:nvPr/>
        </p:nvSpPr>
        <p:spPr>
          <a:xfrm>
            <a:off x="539552" y="4221088"/>
            <a:ext cx="8352928" cy="1584176"/>
          </a:xfrm>
          <a:prstGeom prst="rect">
            <a:avLst/>
          </a:prstGeom>
        </p:spPr>
        <p:txBody>
          <a:bodyPr vert="horz" lIns="91440" tIns="45720" rIns="91440" bIns="45720" rtlCol="0">
            <a:noAutofit/>
          </a:bodyPr>
          <a:lstStyle/>
          <a:p>
            <a:pPr marL="139547" marR="0" lvl="0" indent="-139547" algn="l" defTabSz="321457" rtl="0" eaLnBrk="1" fontAlgn="auto" latinLnBrk="0" hangingPunct="1">
              <a:lnSpc>
                <a:spcPct val="130000"/>
              </a:lnSpc>
              <a:spcBef>
                <a:spcPts val="0"/>
              </a:spcBef>
              <a:spcAft>
                <a:spcPts val="0"/>
              </a:spcAft>
              <a:buClrTx/>
              <a:buSzPct val="80000"/>
              <a:buFont typeface="Arial" pitchFamily="34" charset="0"/>
              <a:buChar char="•"/>
              <a:tabLst>
                <a:tab pos="98223" algn="l"/>
                <a:tab pos="321457" algn="l"/>
              </a:tabLst>
              <a:defRPr sz="1800">
                <a:solidFill>
                  <a:srgbClr val="000000"/>
                </a:solidFill>
              </a:defRPr>
            </a:pPr>
            <a:r>
              <a:rPr kumimoji="0" lang="zh-TW" altLang="en-US" sz="2500" i="0" u="none" strike="noStrike" kern="1200" cap="none" spc="0" normalizeH="0" baseline="0" noProof="0" dirty="0" smtClean="0">
                <a:ln>
                  <a:noFill/>
                </a:ln>
                <a:solidFill>
                  <a:schemeClr val="tx1">
                    <a:lumMod val="65000"/>
                    <a:lumOff val="35000"/>
                  </a:schemeClr>
                </a:solidFill>
                <a:effectLst/>
                <a:uLnTx/>
                <a:uFillTx/>
                <a:latin typeface="微軟正黑體" pitchFamily="34" charset="-120"/>
                <a:ea typeface="微軟正黑體" pitchFamily="34" charset="-120"/>
                <a:cs typeface="Helvetica"/>
                <a:sym typeface="Helvetica"/>
              </a:rPr>
              <a:t> 鼓勵商戶採取措施，或透過服務及產品，減少廚餘</a:t>
            </a:r>
          </a:p>
          <a:p>
            <a:pPr marL="139547" lvl="0" indent="-139547" defTabSz="321457">
              <a:lnSpc>
                <a:spcPct val="130000"/>
              </a:lnSpc>
              <a:buSzPct val="80000"/>
              <a:buFont typeface="Arial" pitchFamily="34" charset="0"/>
              <a:buChar char="•"/>
              <a:tabLst>
                <a:tab pos="98223" algn="l"/>
                <a:tab pos="321457" algn="l"/>
              </a:tabLst>
              <a:defRPr sz="1800">
                <a:solidFill>
                  <a:srgbClr val="000000"/>
                </a:solidFill>
              </a:defRPr>
            </a:pPr>
            <a:r>
              <a:rPr kumimoji="0" lang="zh-TW" altLang="en-US" sz="2500" i="0" u="none" strike="noStrike" kern="1200" cap="none" spc="0" normalizeH="0" baseline="0" noProof="0" dirty="0" smtClean="0">
                <a:ln>
                  <a:noFill/>
                </a:ln>
                <a:solidFill>
                  <a:schemeClr val="tx1">
                    <a:lumMod val="65000"/>
                    <a:lumOff val="35000"/>
                  </a:schemeClr>
                </a:solidFill>
                <a:effectLst/>
                <a:uLnTx/>
                <a:uFillTx/>
                <a:latin typeface="微軟正黑體" pitchFamily="34" charset="-120"/>
                <a:ea typeface="微軟正黑體" pitchFamily="34" charset="-120"/>
                <a:cs typeface="Helvetica"/>
                <a:sym typeface="Helvetica"/>
              </a:rPr>
              <a:t> 表彰落實減少廚餘的</a:t>
            </a:r>
            <a:r>
              <a:rPr lang="zh-TW" altLang="en-US" sz="2500" dirty="0" smtClean="0">
                <a:solidFill>
                  <a:schemeClr val="tx1">
                    <a:lumMod val="65000"/>
                    <a:lumOff val="35000"/>
                  </a:schemeClr>
                </a:solidFill>
                <a:latin typeface="微軟正黑體" pitchFamily="34" charset="-120"/>
                <a:ea typeface="微軟正黑體" pitchFamily="34" charset="-120"/>
                <a:cs typeface="Helvetica"/>
                <a:sym typeface="Helvetica"/>
              </a:rPr>
              <a:t>機構</a:t>
            </a:r>
            <a:endParaRPr lang="en-US" altLang="zh-TW" sz="2500" dirty="0" smtClean="0">
              <a:solidFill>
                <a:schemeClr val="tx1">
                  <a:lumMod val="65000"/>
                  <a:lumOff val="35000"/>
                </a:schemeClr>
              </a:solidFill>
              <a:latin typeface="微軟正黑體" pitchFamily="34" charset="-120"/>
              <a:ea typeface="微軟正黑體" pitchFamily="34" charset="-120"/>
              <a:cs typeface="Helvetica"/>
              <a:sym typeface="Helvetica"/>
            </a:endParaRPr>
          </a:p>
          <a:p>
            <a:pPr marL="139547" lvl="0" indent="-139547" defTabSz="321457">
              <a:lnSpc>
                <a:spcPct val="130000"/>
              </a:lnSpc>
              <a:buSzPct val="80000"/>
              <a:buFont typeface="Arial" pitchFamily="34" charset="0"/>
              <a:buChar char="•"/>
              <a:tabLst>
                <a:tab pos="98223" algn="l"/>
                <a:tab pos="321457" algn="l"/>
              </a:tabLst>
              <a:defRPr sz="1800">
                <a:solidFill>
                  <a:srgbClr val="000000"/>
                </a:solidFill>
              </a:defRPr>
            </a:pPr>
            <a:r>
              <a:rPr kumimoji="0" lang="zh-TW" altLang="en-US" sz="2500" i="0" u="none" strike="noStrike" kern="1200" cap="none" spc="0" normalizeH="0" baseline="0" noProof="0" dirty="0" smtClean="0">
                <a:ln>
                  <a:noFill/>
                </a:ln>
                <a:solidFill>
                  <a:schemeClr val="tx1">
                    <a:lumMod val="65000"/>
                    <a:lumOff val="35000"/>
                  </a:schemeClr>
                </a:solidFill>
                <a:effectLst/>
                <a:uLnTx/>
                <a:uFillTx/>
                <a:latin typeface="微軟正黑體" pitchFamily="34" charset="-120"/>
                <a:ea typeface="微軟正黑體" pitchFamily="34" charset="-120"/>
                <a:cs typeface="Helvetica"/>
                <a:sym typeface="Helvetica"/>
              </a:rPr>
              <a:t> 鼓勵市民改變生活習慣，在日常生活中減少廚餘</a:t>
            </a:r>
            <a:endParaRPr kumimoji="0" lang="zh-TW" altLang="en-US" sz="2500" i="0" u="none" strike="noStrike" kern="1200" cap="none" spc="0" normalizeH="0" baseline="0" noProof="0" dirty="0">
              <a:ln>
                <a:noFill/>
              </a:ln>
              <a:solidFill>
                <a:schemeClr val="tx1">
                  <a:lumMod val="65000"/>
                  <a:lumOff val="35000"/>
                </a:schemeClr>
              </a:solidFill>
              <a:effectLst/>
              <a:uLnTx/>
              <a:uFillTx/>
              <a:latin typeface="微軟正黑體" pitchFamily="34" charset="-120"/>
              <a:ea typeface="微軟正黑體" pitchFamily="34" charset="-120"/>
              <a:cs typeface="Helvetica"/>
              <a:sym typeface="Helvetica"/>
            </a:endParaRPr>
          </a:p>
        </p:txBody>
      </p:sp>
      <p:pic>
        <p:nvPicPr>
          <p:cNvPr id="16" name="Screen Shot 2014-05-10 at 2.49.09 pm.png"/>
          <p:cNvPicPr/>
          <p:nvPr/>
        </p:nvPicPr>
        <p:blipFill>
          <a:blip r:embed="rId2" cstate="print">
            <a:extLst/>
          </a:blip>
          <a:stretch>
            <a:fillRect/>
          </a:stretch>
        </p:blipFill>
        <p:spPr>
          <a:xfrm>
            <a:off x="0" y="1124744"/>
            <a:ext cx="8983266" cy="2777134"/>
          </a:xfrm>
          <a:prstGeom prst="rect">
            <a:avLst/>
          </a:prstGeom>
          <a:ln w="12700">
            <a:miter lim="400000"/>
          </a:ln>
        </p:spPr>
      </p:pic>
      <p:sp>
        <p:nvSpPr>
          <p:cNvPr id="17" name="矩形 16"/>
          <p:cNvSpPr/>
          <p:nvPr/>
        </p:nvSpPr>
        <p:spPr>
          <a:xfrm>
            <a:off x="6013568" y="3789040"/>
            <a:ext cx="2878912" cy="434252"/>
          </a:xfrm>
          <a:prstGeom prst="rect">
            <a:avLst/>
          </a:prstGeom>
        </p:spPr>
        <p:txBody>
          <a:bodyPr wrap="square" lIns="64291" tIns="32146" rIns="64291" bIns="32146">
            <a:spAutoFit/>
          </a:bodyPr>
          <a:lstStyle/>
          <a:p>
            <a:pPr lvl="0" algn="l" rtl="0" latinLnBrk="1" hangingPunct="0"/>
            <a:r>
              <a:rPr lang="zh-TW" altLang="en-US" sz="1200" dirty="0">
                <a:solidFill>
                  <a:srgbClr val="323333"/>
                </a:solidFill>
                <a:latin typeface="微軟正黑體" pitchFamily="34" charset="-120"/>
                <a:ea typeface="微軟正黑體" pitchFamily="34" charset="-120"/>
              </a:rPr>
              <a:t>資料</a:t>
            </a:r>
            <a:r>
              <a:rPr lang="zh-TW" altLang="en-US" sz="1200" dirty="0" smtClean="0">
                <a:solidFill>
                  <a:srgbClr val="323333"/>
                </a:solidFill>
                <a:latin typeface="微軟正黑體" pitchFamily="34" charset="-120"/>
                <a:ea typeface="微軟正黑體" pitchFamily="34" charset="-120"/>
              </a:rPr>
              <a:t>來源：環境保護署</a:t>
            </a:r>
            <a:r>
              <a:rPr lang="en-US" altLang="zh-TW" sz="1200" dirty="0" smtClean="0">
                <a:solidFill>
                  <a:srgbClr val="323333"/>
                </a:solidFill>
                <a:latin typeface="微軟正黑體" pitchFamily="34" charset="-120"/>
                <a:ea typeface="微軟正黑體" pitchFamily="34" charset="-120"/>
              </a:rPr>
              <a:t>(2013)</a:t>
            </a:r>
            <a:r>
              <a:rPr lang="zh-TW" altLang="en-US" sz="1200" dirty="0" smtClean="0">
                <a:solidFill>
                  <a:srgbClr val="323333"/>
                </a:solidFill>
                <a:latin typeface="微軟正黑體" pitchFamily="34" charset="-120"/>
                <a:ea typeface="微軟正黑體" pitchFamily="34" charset="-120"/>
              </a:rPr>
              <a:t>，惜食香港</a:t>
            </a:r>
            <a:endParaRPr lang="en-US" altLang="zh-TW" sz="1200" dirty="0" smtClean="0">
              <a:solidFill>
                <a:srgbClr val="323333"/>
              </a:solidFill>
              <a:latin typeface="微軟正黑體" pitchFamily="34" charset="-120"/>
              <a:ea typeface="微軟正黑體" pitchFamily="34" charset="-120"/>
            </a:endParaRPr>
          </a:p>
          <a:p>
            <a:pPr lvl="0" algn="l" rtl="0" latinLnBrk="1" hangingPunct="0"/>
            <a:r>
              <a:rPr lang="zh-TW" altLang="en-US" sz="1200" dirty="0" smtClean="0">
                <a:solidFill>
                  <a:srgbClr val="323333"/>
                </a:solidFill>
                <a:latin typeface="微軟正黑體" pitchFamily="34" charset="-120"/>
                <a:ea typeface="微軟正黑體" pitchFamily="34" charset="-120"/>
              </a:rPr>
              <a:t> </a:t>
            </a:r>
            <a:r>
              <a:rPr lang="en-US" altLang="zh-TW" sz="1200" dirty="0" smtClean="0">
                <a:solidFill>
                  <a:srgbClr val="323333"/>
                </a:solidFill>
                <a:latin typeface="微軟正黑體" pitchFamily="34" charset="-120"/>
                <a:ea typeface="微軟正黑體" pitchFamily="34" charset="-120"/>
              </a:rPr>
              <a:t>http://www.foodwisehk.gov.hk/zh-hk/</a:t>
            </a:r>
            <a:endParaRPr lang="en-US" altLang="zh-TW" sz="1200" dirty="0">
              <a:solidFill>
                <a:srgbClr val="323333"/>
              </a:solidFill>
              <a:latin typeface="微軟正黑體" pitchFamily="34" charset="-120"/>
              <a:ea typeface="微軟正黑體" pitchFamily="34" charset="-120"/>
            </a:endParaRPr>
          </a:p>
        </p:txBody>
      </p:sp>
      <p:sp>
        <p:nvSpPr>
          <p:cNvPr id="18"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6</a:t>
            </a:fld>
            <a:endParaRPr lang="zh-TW" altLang="en-US"/>
          </a:p>
        </p:txBody>
      </p:sp>
      <p:grpSp>
        <p:nvGrpSpPr>
          <p:cNvPr id="2" name="群組 1"/>
          <p:cNvGrpSpPr/>
          <p:nvPr/>
        </p:nvGrpSpPr>
        <p:grpSpPr>
          <a:xfrm>
            <a:off x="0" y="354065"/>
            <a:ext cx="9144000" cy="6588575"/>
            <a:chOff x="0" y="354065"/>
            <a:chExt cx="9144000" cy="6588575"/>
          </a:xfrm>
        </p:grpSpPr>
        <p:pic>
          <p:nvPicPr>
            <p:cNvPr id="6"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7" name="Picture 4" descr="C:\Users\PC33\Desktop\fork_knife_spoon_black_.png"/>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8"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9" name="矩形 8"/>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11"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20"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a:t>
              </a:r>
              <a:r>
                <a:rPr kumimoji="0" lang="zh-TW" altLang="en-US" sz="2800" b="1" i="0" u="none" strike="noStrike" kern="1200" cap="none" spc="0" normalizeH="0" baseline="0" noProof="0" dirty="0" smtClean="0">
                  <a:ln>
                    <a:noFill/>
                  </a:ln>
                  <a:solidFill>
                    <a:srgbClr val="FFFFFF"/>
                  </a:solidFill>
                  <a:uLnTx/>
                  <a:uFillTx/>
                  <a:latin typeface="微軟正黑體" pitchFamily="34" charset="-120"/>
                  <a:ea typeface="微軟正黑體" pitchFamily="34" charset="-120"/>
                  <a:cs typeface="Heiti TC Light"/>
                  <a:sym typeface="Heiti TC Light"/>
                </a:rPr>
                <a:t>廚餘方法－</a:t>
              </a:r>
              <a:r>
                <a:rPr lang="zh-TW" altLang="en-US" sz="2800" b="1" dirty="0" smtClean="0">
                  <a:solidFill>
                    <a:srgbClr val="FFFFFF"/>
                  </a:solidFill>
                  <a:latin typeface="微軟正黑體" pitchFamily="34" charset="-120"/>
                  <a:ea typeface="微軟正黑體" pitchFamily="34" charset="-120"/>
                  <a:cs typeface="Heiti TC Light"/>
                  <a:sym typeface="Heiti TC Light"/>
                </a:rPr>
                <a:t>惜食運動</a:t>
              </a:r>
              <a:endParaRPr kumimoji="0" lang="zh-TW" altLang="en-US" sz="2800" b="1" i="0" u="none" strike="noStrike" kern="1200" cap="none" spc="0" normalizeH="0" baseline="0" noProof="0" dirty="0" smtClean="0">
                <a:ln>
                  <a:noFill/>
                </a:ln>
                <a:solidFill>
                  <a:srgbClr val="FFFFFF"/>
                </a:solidFill>
                <a:uLnTx/>
                <a:uFillTx/>
                <a:latin typeface="微軟正黑體" pitchFamily="34" charset="-120"/>
                <a:ea typeface="微軟正黑體" pitchFamily="34" charset="-120"/>
                <a:cs typeface="Heiti TC Light"/>
                <a:sym typeface="Heiti TC Light"/>
              </a:endParaRPr>
            </a:p>
          </p:txBody>
        </p:sp>
        <p:pic>
          <p:nvPicPr>
            <p:cNvPr id="19" name="Picture 2" descr="Y:\EO(CR)2 Team\World Environment Day (WED)\WED 2013\Public Event\Gimmick\Graphics of Big Waster\Mascot_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21"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4"/>
          <p:cNvSpPr/>
          <p:nvPr/>
        </p:nvSpPr>
        <p:spPr>
          <a:xfrm>
            <a:off x="611560" y="1475928"/>
            <a:ext cx="7848872" cy="3919339"/>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p>
            <a:pPr lvl="0" algn="l">
              <a:lnSpc>
                <a:spcPts val="3000"/>
              </a:lnSpc>
              <a:defRPr sz="1800">
                <a:solidFill>
                  <a:srgbClr val="000000"/>
                </a:solidFill>
              </a:defRPr>
            </a:pPr>
            <a:r>
              <a:rPr sz="2800" b="1" dirty="0" err="1" smtClean="0">
                <a:solidFill>
                  <a:schemeClr val="tx2">
                    <a:lumMod val="50000"/>
                  </a:schemeClr>
                </a:solidFill>
                <a:latin typeface="微軟正黑體" pitchFamily="34" charset="-120"/>
                <a:ea typeface="微軟正黑體" pitchFamily="34" charset="-120"/>
                <a:cs typeface="Heiti TC Medium"/>
                <a:sym typeface="Heiti TC Medium"/>
              </a:rPr>
              <a:t>工商業機構</a:t>
            </a:r>
            <a:r>
              <a:rPr sz="2800" b="1" dirty="0" smtClean="0">
                <a:solidFill>
                  <a:schemeClr val="tx2">
                    <a:lumMod val="50000"/>
                  </a:schemeClr>
                </a:solidFill>
                <a:latin typeface="微軟正黑體" pitchFamily="34" charset="-120"/>
                <a:ea typeface="微軟正黑體" pitchFamily="34" charset="-120"/>
                <a:cs typeface="Heiti TC Medium"/>
                <a:sym typeface="Heiti TC Medium"/>
              </a:rPr>
              <a:t>－</a:t>
            </a:r>
          </a:p>
          <a:p>
            <a:pPr marL="241093" indent="-241093" algn="l">
              <a:lnSpc>
                <a:spcPts val="3000"/>
              </a:lnSpc>
              <a:buFont typeface="Arial" pitchFamily="34" charset="0"/>
              <a:buChar char="•"/>
              <a:defRPr sz="1800">
                <a:solidFill>
                  <a:srgbClr val="000000"/>
                </a:solidFill>
              </a:defRPr>
            </a:pP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產生較大量的廚餘及擁有更多空間</a:t>
            </a:r>
            <a:endParaRPr sz="1800" dirty="0" smtClean="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gn="l">
              <a:lnSpc>
                <a:spcPts val="3000"/>
              </a:lnSpc>
              <a:buFont typeface="Arial" pitchFamily="34" charset="0"/>
              <a:buChar char="•"/>
              <a:defRPr sz="1800">
                <a:solidFill>
                  <a:srgbClr val="000000"/>
                </a:solidFill>
              </a:defRPr>
            </a:pP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較容易進行廚餘源頭分類，以作進一步收集和運送處理</a:t>
            </a:r>
            <a:endParaRPr sz="1800" dirty="0" smtClean="0">
              <a:solidFill>
                <a:schemeClr val="tx2">
                  <a:lumMod val="50000"/>
                </a:schemeClr>
              </a:solidFill>
              <a:latin typeface="微軟正黑體" pitchFamily="34" charset="-120"/>
              <a:ea typeface="微軟正黑體" pitchFamily="34" charset="-120"/>
              <a:cs typeface="Heiti TC Medium"/>
              <a:sym typeface="Heiti TC Medium"/>
            </a:endParaRPr>
          </a:p>
          <a:p>
            <a:pPr lvl="0" algn="l">
              <a:lnSpc>
                <a:spcPts val="3000"/>
              </a:lnSpc>
              <a:defRPr sz="1800">
                <a:solidFill>
                  <a:srgbClr val="000000"/>
                </a:solidFill>
              </a:defRPr>
            </a:pPr>
            <a:endParaRPr sz="1800" dirty="0" smtClean="0">
              <a:solidFill>
                <a:schemeClr val="tx2">
                  <a:lumMod val="50000"/>
                </a:schemeClr>
              </a:solidFill>
              <a:latin typeface="微軟正黑體" pitchFamily="34" charset="-120"/>
              <a:ea typeface="微軟正黑體" pitchFamily="34" charset="-120"/>
              <a:cs typeface="Heiti TC Medium"/>
              <a:sym typeface="Heiti TC Medium"/>
            </a:endParaRPr>
          </a:p>
          <a:p>
            <a:pPr lvl="0" algn="l">
              <a:lnSpc>
                <a:spcPts val="3000"/>
              </a:lnSpc>
              <a:defRPr sz="1800">
                <a:solidFill>
                  <a:srgbClr val="000000"/>
                </a:solidFill>
              </a:defRPr>
            </a:pPr>
            <a:r>
              <a:rPr sz="2800" b="1" dirty="0" err="1" smtClean="0">
                <a:solidFill>
                  <a:schemeClr val="tx2">
                    <a:lumMod val="50000"/>
                  </a:schemeClr>
                </a:solidFill>
                <a:latin typeface="微軟正黑體" pitchFamily="34" charset="-120"/>
                <a:ea typeface="微軟正黑體" pitchFamily="34" charset="-120"/>
                <a:cs typeface="Heiti TC Medium"/>
                <a:sym typeface="Heiti TC Medium"/>
              </a:rPr>
              <a:t>家居</a:t>
            </a:r>
            <a:r>
              <a:rPr sz="2800" b="1" dirty="0">
                <a:solidFill>
                  <a:schemeClr val="tx2">
                    <a:lumMod val="50000"/>
                  </a:schemeClr>
                </a:solidFill>
                <a:latin typeface="微軟正黑體" pitchFamily="34" charset="-120"/>
                <a:ea typeface="微軟正黑體" pitchFamily="34" charset="-120"/>
                <a:cs typeface="Heiti TC Medium"/>
                <a:sym typeface="Heiti TC Medium"/>
              </a:rPr>
              <a:t>－</a:t>
            </a:r>
          </a:p>
          <a:p>
            <a:pPr marL="241093" indent="-241093" algn="l">
              <a:lnSpc>
                <a:spcPts val="3000"/>
              </a:lnSpc>
              <a:buFont typeface="Arial" pitchFamily="34" charset="0"/>
              <a:buChar char="•"/>
              <a:defRPr sz="1800">
                <a:solidFill>
                  <a:srgbClr val="000000"/>
                </a:solidFill>
              </a:defRPr>
            </a:pPr>
            <a:r>
              <a:rPr sz="1800" dirty="0" err="1">
                <a:solidFill>
                  <a:schemeClr val="tx2">
                    <a:lumMod val="50000"/>
                  </a:schemeClr>
                </a:solidFill>
                <a:latin typeface="微軟正黑體" pitchFamily="34" charset="-120"/>
                <a:ea typeface="微軟正黑體" pitchFamily="34" charset="-120"/>
                <a:cs typeface="Heiti TC Medium"/>
                <a:sym typeface="Heiti TC Medium"/>
              </a:rPr>
              <a:t>廚餘與其他家居廢物混合收集，</a:t>
            </a: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難以分類</a:t>
            </a:r>
            <a:endParaRPr sz="18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gn="l">
              <a:lnSpc>
                <a:spcPts val="3000"/>
              </a:lnSpc>
              <a:buFont typeface="Arial" pitchFamily="34" charset="0"/>
              <a:buChar char="•"/>
              <a:defRPr sz="1800">
                <a:solidFill>
                  <a:srgbClr val="000000"/>
                </a:solidFill>
              </a:defRPr>
            </a:pPr>
            <a:r>
              <a:rPr sz="1800" dirty="0" err="1">
                <a:solidFill>
                  <a:schemeClr val="tx2">
                    <a:lumMod val="50000"/>
                  </a:schemeClr>
                </a:solidFill>
                <a:latin typeface="微軟正黑體" pitchFamily="34" charset="-120"/>
                <a:ea typeface="微軟正黑體" pitchFamily="34" charset="-120"/>
                <a:cs typeface="Heiti TC Medium"/>
                <a:sym typeface="Heiti TC Medium"/>
              </a:rPr>
              <a:t>家居空間較窄，</a:t>
            </a: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收集廚餘帶來的氣味及衛生等問題</a:t>
            </a:r>
            <a:endParaRPr sz="18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gn="l">
              <a:lnSpc>
                <a:spcPts val="3000"/>
              </a:lnSpc>
              <a:buFont typeface="Arial" pitchFamily="34" charset="0"/>
              <a:buChar char="•"/>
              <a:defRPr sz="1800">
                <a:solidFill>
                  <a:srgbClr val="000000"/>
                </a:solidFill>
              </a:defRPr>
            </a:pP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推行大規模家居廚餘源頭分類和收集並不容易</a:t>
            </a:r>
            <a:r>
              <a:rPr lang="zh-TW" altLang="en-US" sz="1800" dirty="0" smtClean="0">
                <a:solidFill>
                  <a:schemeClr val="tx2">
                    <a:lumMod val="50000"/>
                  </a:schemeClr>
                </a:solidFill>
                <a:latin typeface="微軟正黑體" pitchFamily="34" charset="-120"/>
                <a:ea typeface="微軟正黑體" pitchFamily="34" charset="-120"/>
                <a:cs typeface="Heiti TC Medium"/>
                <a:sym typeface="Heiti TC Medium"/>
              </a:rPr>
              <a:t>，</a:t>
            </a:r>
            <a:r>
              <a:rPr lang="zh-TW" altLang="en-US" dirty="0" smtClean="0">
                <a:solidFill>
                  <a:schemeClr val="tx2">
                    <a:lumMod val="50000"/>
                  </a:schemeClr>
                </a:solidFill>
                <a:latin typeface="微軟正黑體" pitchFamily="34" charset="-120"/>
                <a:ea typeface="微軟正黑體" pitchFamily="34" charset="-120"/>
                <a:cs typeface="Heiti TC Medium"/>
                <a:sym typeface="Heiti TC Medium"/>
              </a:rPr>
              <a:t>需</a:t>
            </a:r>
            <a:r>
              <a:rPr lang="zh-TW" altLang="en-US" sz="1800" dirty="0" smtClean="0">
                <a:solidFill>
                  <a:schemeClr val="tx2">
                    <a:lumMod val="50000"/>
                  </a:schemeClr>
                </a:solidFill>
                <a:latin typeface="微軟正黑體" pitchFamily="34" charset="-120"/>
                <a:ea typeface="微軟正黑體" pitchFamily="34" charset="-120"/>
                <a:cs typeface="Heiti TC Medium"/>
                <a:sym typeface="Heiti TC Medium"/>
              </a:rPr>
              <a:t>時適應習慣</a:t>
            </a:r>
            <a:endParaRPr sz="1800" dirty="0">
              <a:solidFill>
                <a:schemeClr val="tx2">
                  <a:lumMod val="50000"/>
                </a:schemeClr>
              </a:solidFill>
              <a:latin typeface="微軟正黑體" pitchFamily="34" charset="-120"/>
              <a:ea typeface="微軟正黑體" pitchFamily="34" charset="-120"/>
              <a:cs typeface="Heiti TC Medium"/>
              <a:sym typeface="Heiti TC Medium"/>
            </a:endParaRPr>
          </a:p>
          <a:p>
            <a:pPr lvl="0" algn="l">
              <a:lnSpc>
                <a:spcPts val="3000"/>
              </a:lnSpc>
              <a:defRPr sz="1800">
                <a:solidFill>
                  <a:srgbClr val="000000"/>
                </a:solidFill>
              </a:defRPr>
            </a:pPr>
            <a:endParaRPr dirty="0">
              <a:solidFill>
                <a:schemeClr val="tx2">
                  <a:lumMod val="50000"/>
                </a:schemeClr>
              </a:solidFill>
              <a:latin typeface="微軟正黑體" pitchFamily="34" charset="-120"/>
              <a:ea typeface="微軟正黑體" pitchFamily="34" charset="-120"/>
              <a:cs typeface="Heiti TC Medium"/>
              <a:sym typeface="Heiti TC Medium"/>
            </a:endParaRPr>
          </a:p>
          <a:p>
            <a:pPr lvl="0" algn="l">
              <a:lnSpc>
                <a:spcPts val="3000"/>
              </a:lnSpc>
              <a:defRPr sz="1800">
                <a:solidFill>
                  <a:srgbClr val="000000"/>
                </a:solidFill>
              </a:defRPr>
            </a:pPr>
            <a:r>
              <a:rPr lang="zh-TW" altLang="en-US" sz="1800" dirty="0" smtClean="0">
                <a:solidFill>
                  <a:schemeClr val="tx2">
                    <a:lumMod val="50000"/>
                  </a:schemeClr>
                </a:solidFill>
                <a:latin typeface="微軟正黑體" pitchFamily="34" charset="-120"/>
                <a:ea typeface="微軟正黑體" pitchFamily="34" charset="-120"/>
                <a:cs typeface="Heiti TC Medium"/>
                <a:sym typeface="Heiti TC Medium"/>
              </a:rPr>
              <a:t>第一期</a:t>
            </a:r>
            <a:r>
              <a:rPr sz="1800" dirty="0" err="1" smtClean="0">
                <a:solidFill>
                  <a:schemeClr val="tx2">
                    <a:lumMod val="50000"/>
                  </a:schemeClr>
                </a:solidFill>
                <a:latin typeface="微軟正黑體" pitchFamily="34" charset="-120"/>
                <a:ea typeface="微軟正黑體" pitchFamily="34" charset="-120"/>
                <a:cs typeface="Heiti TC Medium"/>
                <a:sym typeface="Heiti TC Medium"/>
              </a:rPr>
              <a:t>有機資源回收中心會先接收和處理來自工商業機構已作源頭分類的廚餘</a:t>
            </a:r>
            <a:endParaRPr sz="1800" dirty="0">
              <a:solidFill>
                <a:schemeClr val="tx2">
                  <a:lumMod val="50000"/>
                </a:schemeClr>
              </a:solidFill>
              <a:latin typeface="微軟正黑體" pitchFamily="34" charset="-120"/>
              <a:ea typeface="微軟正黑體" pitchFamily="34" charset="-120"/>
              <a:cs typeface="Heiti TC Medium"/>
              <a:sym typeface="Heiti TC Medium"/>
            </a:endParaRPr>
          </a:p>
        </p:txBody>
      </p:sp>
      <p:sp>
        <p:nvSpPr>
          <p:cNvPr id="15"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7</a:t>
            </a:fld>
            <a:endParaRPr lang="zh-TW" altLang="en-US" dirty="0"/>
          </a:p>
        </p:txBody>
      </p:sp>
      <p:grpSp>
        <p:nvGrpSpPr>
          <p:cNvPr id="19" name="群組 18"/>
          <p:cNvGrpSpPr/>
          <p:nvPr/>
        </p:nvGrpSpPr>
        <p:grpSpPr>
          <a:xfrm>
            <a:off x="0" y="354065"/>
            <a:ext cx="9144000" cy="6588575"/>
            <a:chOff x="0" y="354065"/>
            <a:chExt cx="9144000" cy="6588575"/>
          </a:xfrm>
        </p:grpSpPr>
        <p:pic>
          <p:nvPicPr>
            <p:cNvPr id="20"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1"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22"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23" name="矩形 22"/>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25"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26"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a:t>
              </a:r>
              <a:r>
                <a:rPr lang="zh-TW" altLang="en-US" sz="2800" b="1" dirty="0">
                  <a:solidFill>
                    <a:schemeClr val="bg1"/>
                  </a:solidFill>
                  <a:latin typeface="微軟正黑體" pitchFamily="34" charset="-120"/>
                  <a:ea typeface="微軟正黑體" pitchFamily="34" charset="-120"/>
                  <a:cs typeface="Heiti TC Light"/>
                  <a:sym typeface="Heiti TC Light"/>
                </a:rPr>
                <a:t>方法 －</a:t>
              </a:r>
              <a:r>
                <a:rPr lang="zh-TW" altLang="en-US" sz="2800" b="1" dirty="0">
                  <a:solidFill>
                    <a:schemeClr val="bg1"/>
                  </a:solidFill>
                  <a:latin typeface="微軟正黑體" pitchFamily="34" charset="-120"/>
                  <a:ea typeface="微軟正黑體" pitchFamily="34" charset="-120"/>
                </a:rPr>
                <a:t>有機資源回收中心</a:t>
              </a:r>
              <a:endParaRPr kumimoji="0" lang="zh-TW" altLang="en-US" sz="2800" b="1" i="0" u="none" strike="noStrike" kern="1200" cap="none" spc="0" normalizeH="0" baseline="0" noProof="0" dirty="0" smtClean="0">
                <a:ln>
                  <a:noFill/>
                </a:ln>
                <a:solidFill>
                  <a:srgbClr val="FFFFFF"/>
                </a:solidFill>
                <a:uLnTx/>
                <a:uFillTx/>
                <a:latin typeface="微軟正黑體" pitchFamily="34" charset="-120"/>
                <a:ea typeface="微軟正黑體" pitchFamily="34" charset="-120"/>
                <a:cs typeface="Heiti TC Light"/>
                <a:sym typeface="Heiti TC Light"/>
              </a:endParaRPr>
            </a:p>
          </p:txBody>
        </p:sp>
        <p:pic>
          <p:nvPicPr>
            <p:cNvPr id="27"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28"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asted-image.tif"/>
          <p:cNvPicPr/>
          <p:nvPr/>
        </p:nvPicPr>
        <p:blipFill>
          <a:blip r:embed="rId2" cstate="print">
            <a:extLst/>
          </a:blip>
          <a:stretch>
            <a:fillRect/>
          </a:stretch>
        </p:blipFill>
        <p:spPr>
          <a:xfrm>
            <a:off x="1439652" y="1196752"/>
            <a:ext cx="6264696" cy="4577301"/>
          </a:xfrm>
          <a:prstGeom prst="rect">
            <a:avLst/>
          </a:prstGeom>
          <a:ln w="12700">
            <a:miter lim="400000"/>
          </a:ln>
        </p:spPr>
      </p:pic>
      <p:sp>
        <p:nvSpPr>
          <p:cNvPr id="15" name="矩形 14"/>
          <p:cNvSpPr/>
          <p:nvPr/>
        </p:nvSpPr>
        <p:spPr>
          <a:xfrm>
            <a:off x="4499992" y="5805264"/>
            <a:ext cx="3240360" cy="434252"/>
          </a:xfrm>
          <a:prstGeom prst="rect">
            <a:avLst/>
          </a:prstGeom>
        </p:spPr>
        <p:txBody>
          <a:bodyPr wrap="square" lIns="64291" tIns="32146" rIns="64291" bIns="32146">
            <a:spAutoFit/>
          </a:bodyPr>
          <a:lstStyle/>
          <a:p>
            <a:pPr lvl="0" algn="l" rtl="0" latinLnBrk="1" hangingPunct="0"/>
            <a:r>
              <a:rPr lang="zh-TW" altLang="en-US" sz="1200" dirty="0">
                <a:solidFill>
                  <a:srgbClr val="323333"/>
                </a:solidFill>
                <a:latin typeface="微軟正黑體" pitchFamily="34" charset="-120"/>
                <a:ea typeface="微軟正黑體" pitchFamily="34" charset="-120"/>
              </a:rPr>
              <a:t>資料</a:t>
            </a:r>
            <a:r>
              <a:rPr lang="zh-TW" altLang="en-US" sz="1200" dirty="0" smtClean="0">
                <a:solidFill>
                  <a:srgbClr val="323333"/>
                </a:solidFill>
                <a:latin typeface="微軟正黑體" pitchFamily="34" charset="-120"/>
                <a:ea typeface="微軟正黑體" pitchFamily="34" charset="-120"/>
              </a:rPr>
              <a:t>來源：環境保護署</a:t>
            </a:r>
            <a:r>
              <a:rPr lang="en-US" altLang="zh-TW" sz="1200" dirty="0" smtClean="0">
                <a:solidFill>
                  <a:srgbClr val="323333"/>
                </a:solidFill>
                <a:latin typeface="微軟正黑體" pitchFamily="34" charset="-120"/>
                <a:ea typeface="微軟正黑體" pitchFamily="34" charset="-120"/>
              </a:rPr>
              <a:t>(2013)</a:t>
            </a:r>
            <a:r>
              <a:rPr lang="zh-TW" altLang="en-US" sz="1200" dirty="0" smtClean="0">
                <a:solidFill>
                  <a:srgbClr val="323333"/>
                </a:solidFill>
                <a:latin typeface="微軟正黑體" pitchFamily="34" charset="-120"/>
                <a:ea typeface="微軟正黑體" pitchFamily="34" charset="-120"/>
              </a:rPr>
              <a:t>，惜食香港</a:t>
            </a:r>
            <a:endParaRPr lang="en-US" altLang="zh-TW" sz="1200" dirty="0" smtClean="0">
              <a:solidFill>
                <a:srgbClr val="323333"/>
              </a:solidFill>
              <a:latin typeface="微軟正黑體" pitchFamily="34" charset="-120"/>
              <a:ea typeface="微軟正黑體" pitchFamily="34" charset="-120"/>
            </a:endParaRPr>
          </a:p>
          <a:p>
            <a:pPr lvl="0" algn="l" rtl="0" latinLnBrk="1" hangingPunct="0"/>
            <a:r>
              <a:rPr lang="zh-TW" altLang="en-US" sz="1200" dirty="0" smtClean="0">
                <a:solidFill>
                  <a:srgbClr val="323333"/>
                </a:solidFill>
                <a:latin typeface="微軟正黑體" pitchFamily="34" charset="-120"/>
                <a:ea typeface="微軟正黑體" pitchFamily="34" charset="-120"/>
              </a:rPr>
              <a:t> </a:t>
            </a:r>
            <a:r>
              <a:rPr lang="en-US" altLang="zh-TW" sz="1200" dirty="0" smtClean="0">
                <a:solidFill>
                  <a:srgbClr val="323333"/>
                </a:solidFill>
                <a:latin typeface="微軟正黑體" pitchFamily="34" charset="-120"/>
                <a:ea typeface="微軟正黑體" pitchFamily="34" charset="-120"/>
              </a:rPr>
              <a:t>http://www.foodwisehk.gov.hk/zh-hk/</a:t>
            </a:r>
            <a:endParaRPr lang="en-US" altLang="zh-TW" sz="1200" dirty="0">
              <a:solidFill>
                <a:srgbClr val="323333"/>
              </a:solidFill>
              <a:latin typeface="微軟正黑體" pitchFamily="34" charset="-120"/>
              <a:ea typeface="微軟正黑體" pitchFamily="34" charset="-120"/>
            </a:endParaRPr>
          </a:p>
        </p:txBody>
      </p:sp>
      <p:sp>
        <p:nvSpPr>
          <p:cNvPr id="16"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8</a:t>
            </a:fld>
            <a:endParaRPr lang="zh-TW" altLang="en-US"/>
          </a:p>
        </p:txBody>
      </p:sp>
      <p:grpSp>
        <p:nvGrpSpPr>
          <p:cNvPr id="20" name="群組 19"/>
          <p:cNvGrpSpPr/>
          <p:nvPr/>
        </p:nvGrpSpPr>
        <p:grpSpPr>
          <a:xfrm>
            <a:off x="0" y="354065"/>
            <a:ext cx="9144000" cy="6588575"/>
            <a:chOff x="0" y="354065"/>
            <a:chExt cx="9144000" cy="6588575"/>
          </a:xfrm>
        </p:grpSpPr>
        <p:pic>
          <p:nvPicPr>
            <p:cNvPr id="21"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2" name="Picture 4" descr="C:\Users\PC33\Desktop\fork_knife_spoon_black_.png"/>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23"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24" name="矩形 23"/>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矩形 24"/>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26" name="Picture 2" descr="C:\Users\PC33\Desktop\fork_knife_spoon_black.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27"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香港處理廚餘方法－廚餘循環再造合作計劃</a:t>
              </a:r>
              <a:endParaRPr kumimoji="0" lang="zh-TW" altLang="en-US" sz="2800" b="1" i="0" u="none" strike="noStrike" kern="1200" cap="none" spc="0" normalizeH="0" baseline="0" noProof="0" dirty="0" smtClean="0">
                <a:ln>
                  <a:noFill/>
                </a:ln>
                <a:solidFill>
                  <a:srgbClr val="FFFFFF"/>
                </a:solidFill>
                <a:uLnTx/>
                <a:uFillTx/>
                <a:latin typeface="微軟正黑體" pitchFamily="34" charset="-120"/>
                <a:ea typeface="微軟正黑體" pitchFamily="34" charset="-120"/>
                <a:cs typeface="Heiti TC Light"/>
                <a:sym typeface="Heiti TC Light"/>
              </a:endParaRPr>
            </a:p>
          </p:txBody>
        </p:sp>
        <p:pic>
          <p:nvPicPr>
            <p:cNvPr id="28" name="Picture 2" descr="Y:\EO(CR)2 Team\World Environment Day (WED)\WED 2013\Public Event\Gimmick\Graphics of Big Waster\Mascot_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29"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8"/>
          <p:cNvSpPr/>
          <p:nvPr/>
        </p:nvSpPr>
        <p:spPr>
          <a:xfrm>
            <a:off x="611560" y="1536819"/>
            <a:ext cx="8064896" cy="3662858"/>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p>
            <a:pPr marL="241093" indent="-241093">
              <a:lnSpc>
                <a:spcPts val="4000"/>
              </a:lnSpc>
              <a:buSzPct val="80000"/>
              <a:buFont typeface="Arial" pitchFamily="34" charset="0"/>
              <a:buChar char="•"/>
              <a:defRPr sz="1800">
                <a:solidFill>
                  <a:srgbClr val="000000"/>
                </a:solidFill>
              </a:defRPr>
            </a:pPr>
            <a:r>
              <a:rPr sz="2500" dirty="0" err="1" smtClean="0">
                <a:solidFill>
                  <a:schemeClr val="tx2">
                    <a:lumMod val="50000"/>
                  </a:schemeClr>
                </a:solidFill>
                <a:latin typeface="微軟正黑體" pitchFamily="34" charset="-120"/>
                <a:ea typeface="微軟正黑體" pitchFamily="34" charset="-120"/>
                <a:cs typeface="Heiti TC Medium"/>
                <a:sym typeface="Heiti TC Medium"/>
              </a:rPr>
              <a:t>與工商團體合作推行廚餘循環再造合作計劃</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smtClean="0">
                <a:solidFill>
                  <a:schemeClr val="tx2">
                    <a:lumMod val="50000"/>
                  </a:schemeClr>
                </a:solidFill>
                <a:latin typeface="微軟正黑體" pitchFamily="34" charset="-120"/>
                <a:ea typeface="微軟正黑體" pitchFamily="34" charset="-120"/>
                <a:cs typeface="Heiti TC Medium"/>
                <a:sym typeface="Heiti TC Medium"/>
              </a:rPr>
              <a:t>收集廚餘進行循環再造</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smtClean="0">
                <a:solidFill>
                  <a:schemeClr val="tx2">
                    <a:lumMod val="50000"/>
                  </a:schemeClr>
                </a:solidFill>
                <a:latin typeface="微軟正黑體" pitchFamily="34" charset="-120"/>
                <a:ea typeface="微軟正黑體" pitchFamily="34" charset="-120"/>
                <a:cs typeface="Heiti TC Medium"/>
                <a:sym typeface="Heiti TC Medium"/>
              </a:rPr>
              <a:t>制訂廚餘管理守則</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a:solidFill>
                  <a:schemeClr val="tx2">
                    <a:lumMod val="50000"/>
                  </a:schemeClr>
                </a:solidFill>
                <a:latin typeface="微軟正黑體" pitchFamily="34" charset="-120"/>
                <a:ea typeface="微軟正黑體" pitchFamily="34" charset="-120"/>
                <a:cs typeface="Heiti TC Medium"/>
                <a:sym typeface="Heiti TC Medium"/>
              </a:rPr>
              <a:t>舉辦研討會和講座等</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a:solidFill>
                  <a:schemeClr val="tx2">
                    <a:lumMod val="50000"/>
                  </a:schemeClr>
                </a:solidFill>
                <a:latin typeface="微軟正黑體" pitchFamily="34" charset="-120"/>
                <a:ea typeface="微軟正黑體" pitchFamily="34" charset="-120"/>
                <a:cs typeface="Heiti TC Medium"/>
                <a:sym typeface="Heiti TC Medium"/>
              </a:rPr>
              <a:t>分享減少製造廚餘經驗</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a:solidFill>
                  <a:schemeClr val="tx2">
                    <a:lumMod val="50000"/>
                  </a:schemeClr>
                </a:solidFill>
                <a:latin typeface="微軟正黑體" pitchFamily="34" charset="-120"/>
                <a:ea typeface="微軟正黑體" pitchFamily="34" charset="-120"/>
                <a:cs typeface="Heiti TC Medium"/>
                <a:sym typeface="Heiti TC Medium"/>
              </a:rPr>
              <a:t>交流廚餘源頭分類方法</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a:p>
            <a:pPr marL="241093" indent="-241093">
              <a:lnSpc>
                <a:spcPts val="4000"/>
              </a:lnSpc>
              <a:buSzPct val="80000"/>
              <a:buFont typeface="Arial" pitchFamily="34" charset="0"/>
              <a:buChar char="•"/>
              <a:defRPr sz="1800">
                <a:solidFill>
                  <a:srgbClr val="000000"/>
                </a:solidFill>
              </a:defRPr>
            </a:pPr>
            <a:r>
              <a:rPr sz="2500" dirty="0" err="1">
                <a:solidFill>
                  <a:schemeClr val="tx2">
                    <a:lumMod val="50000"/>
                  </a:schemeClr>
                </a:solidFill>
                <a:latin typeface="微軟正黑體" pitchFamily="34" charset="-120"/>
                <a:ea typeface="微軟正黑體" pitchFamily="34" charset="-120"/>
                <a:cs typeface="Heiti TC Medium"/>
                <a:sym typeface="Heiti TC Medium"/>
              </a:rPr>
              <a:t>探討廚餘減量及回收裝置</a:t>
            </a:r>
            <a:endParaRPr sz="2500" dirty="0">
              <a:solidFill>
                <a:schemeClr val="tx2">
                  <a:lumMod val="50000"/>
                </a:schemeClr>
              </a:solidFill>
              <a:latin typeface="微軟正黑體" pitchFamily="34" charset="-120"/>
              <a:ea typeface="微軟正黑體" pitchFamily="34" charset="-120"/>
              <a:cs typeface="Heiti TC Medium"/>
              <a:sym typeface="Heiti TC Medium"/>
            </a:endParaRPr>
          </a:p>
        </p:txBody>
      </p:sp>
      <p:sp>
        <p:nvSpPr>
          <p:cNvPr id="17" name="Shape 38"/>
          <p:cNvSpPr>
            <a:spLocks noGrp="1"/>
          </p:cNvSpPr>
          <p:nvPr>
            <p:ph type="title"/>
          </p:nvPr>
        </p:nvSpPr>
        <p:spPr>
          <a:xfrm>
            <a:off x="539552" y="354065"/>
            <a:ext cx="7949008" cy="842687"/>
          </a:xfrm>
          <a:prstGeom prst="rect">
            <a:avLst/>
          </a:prstGeom>
        </p:spPr>
        <p:txBody>
          <a:bodyPr>
            <a:normAutofit/>
          </a:bodyPr>
          <a:lstStyle>
            <a:lvl1pPr>
              <a:defRPr>
                <a:latin typeface="Heiti TC Medium"/>
                <a:ea typeface="Heiti TC Medium"/>
                <a:cs typeface="Heiti TC Medium"/>
                <a:sym typeface="Heiti TC Medium"/>
              </a:defRPr>
            </a:lvl1pPr>
          </a:lstStyle>
          <a:p>
            <a:pPr algn="l" latinLnBrk="1" hangingPunct="0">
              <a:defRPr sz="1800">
                <a:solidFill>
                  <a:srgbClr val="000000"/>
                </a:solidFill>
              </a:defRPr>
            </a:pPr>
            <a:r>
              <a:rPr lang="zh-TW" altLang="en-US" sz="2800" b="1" dirty="0" smtClean="0">
                <a:solidFill>
                  <a:srgbClr val="FFFFFF"/>
                </a:solidFill>
                <a:latin typeface="微軟正黑體" pitchFamily="34" charset="-120"/>
                <a:ea typeface="微軟正黑體" pitchFamily="34" charset="-120"/>
                <a:cs typeface="Heiti TC Light"/>
                <a:sym typeface="Heiti TC Light"/>
              </a:rPr>
              <a:t>本地處理廚餘方法－廚餘循環再造合作計劃</a:t>
            </a:r>
          </a:p>
        </p:txBody>
      </p:sp>
      <p:sp>
        <p:nvSpPr>
          <p:cNvPr id="15" name="投影片編號版面配置區 3"/>
          <p:cNvSpPr>
            <a:spLocks noGrp="1"/>
          </p:cNvSpPr>
          <p:nvPr>
            <p:ph type="sldNum" sz="quarter" idx="12"/>
          </p:nvPr>
        </p:nvSpPr>
        <p:spPr>
          <a:xfrm>
            <a:off x="6974904" y="6453336"/>
            <a:ext cx="2133600" cy="365125"/>
          </a:xfrm>
        </p:spPr>
        <p:txBody>
          <a:bodyPr/>
          <a:lstStyle/>
          <a:p>
            <a:fld id="{693D54E8-16D4-4264-89CB-F05882839814}" type="slidenum">
              <a:rPr lang="zh-TW" altLang="en-US" smtClean="0"/>
              <a:pPr/>
              <a:t>9</a:t>
            </a:fld>
            <a:endParaRPr lang="zh-TW" altLang="en-US"/>
          </a:p>
        </p:txBody>
      </p:sp>
      <p:grpSp>
        <p:nvGrpSpPr>
          <p:cNvPr id="19" name="群組 18"/>
          <p:cNvGrpSpPr/>
          <p:nvPr/>
        </p:nvGrpSpPr>
        <p:grpSpPr>
          <a:xfrm>
            <a:off x="0" y="354065"/>
            <a:ext cx="9144000" cy="6588575"/>
            <a:chOff x="0" y="354065"/>
            <a:chExt cx="9144000" cy="6588575"/>
          </a:xfrm>
        </p:grpSpPr>
        <p:pic>
          <p:nvPicPr>
            <p:cNvPr id="20"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72009" y="5955753"/>
              <a:ext cx="852966" cy="929631"/>
            </a:xfrm>
            <a:prstGeom prst="rect">
              <a:avLst/>
            </a:prstGeom>
            <a:noFill/>
          </p:spPr>
        </p:pic>
        <p:pic>
          <p:nvPicPr>
            <p:cNvPr id="21" name="Picture 4" descr="C:\Users\PC33\Desktop\fork_knife_spoon_black_.png"/>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blip>
            <a:srcRect/>
            <a:stretch>
              <a:fillRect/>
            </a:stretch>
          </p:blipFill>
          <p:spPr bwMode="auto">
            <a:xfrm flipH="1">
              <a:off x="899592" y="6089902"/>
              <a:ext cx="648072" cy="795482"/>
            </a:xfrm>
            <a:prstGeom prst="rect">
              <a:avLst/>
            </a:prstGeom>
            <a:noFill/>
          </p:spPr>
        </p:pic>
        <p:pic>
          <p:nvPicPr>
            <p:cNvPr id="22"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630802" y="5877272"/>
              <a:ext cx="924974" cy="1008112"/>
            </a:xfrm>
            <a:prstGeom prst="rect">
              <a:avLst/>
            </a:prstGeom>
            <a:noFill/>
          </p:spPr>
        </p:pic>
        <p:sp>
          <p:nvSpPr>
            <p:cNvPr id="23" name="矩形 22"/>
            <p:cNvSpPr/>
            <p:nvPr/>
          </p:nvSpPr>
          <p:spPr>
            <a:xfrm>
              <a:off x="3348504" y="6777376"/>
              <a:ext cx="5760000" cy="360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p:cNvSpPr/>
            <p:nvPr/>
          </p:nvSpPr>
          <p:spPr>
            <a:xfrm>
              <a:off x="0" y="404664"/>
              <a:ext cx="9144000" cy="64807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TW" altLang="en-US"/>
            </a:p>
          </p:txBody>
        </p:sp>
        <p:pic>
          <p:nvPicPr>
            <p:cNvPr id="25" name="Picture 2" descr="C:\Users\PC33\Desktop\fork_knife_spoon_black.png"/>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627784" y="6015630"/>
              <a:ext cx="792088" cy="863281"/>
            </a:xfrm>
            <a:prstGeom prst="rect">
              <a:avLst/>
            </a:prstGeom>
            <a:noFill/>
          </p:spPr>
        </p:pic>
        <p:sp>
          <p:nvSpPr>
            <p:cNvPr id="26" name="Shape 38"/>
            <p:cNvSpPr txBox="1">
              <a:spLocks/>
            </p:cNvSpPr>
            <p:nvPr/>
          </p:nvSpPr>
          <p:spPr>
            <a:xfrm>
              <a:off x="539552" y="354065"/>
              <a:ext cx="7949008" cy="842687"/>
            </a:xfrm>
            <a:prstGeom prst="rect">
              <a:avLst/>
            </a:prstGeom>
          </p:spPr>
          <p:txBody>
            <a:bodyPr vert="horz" lIns="91440" tIns="45720" rIns="91440" bIns="45720" rtlCol="0" anchor="ctr">
              <a:normAutofit/>
            </a:bodyPr>
            <a:lstStyle>
              <a:lvl1pPr>
                <a:defRPr>
                  <a:latin typeface="Heiti TC Medium"/>
                  <a:ea typeface="Heiti TC Medium"/>
                  <a:cs typeface="Heiti TC Medium"/>
                  <a:sym typeface="Heiti TC Medium"/>
                </a:defRPr>
              </a:lvl1pPr>
            </a:lstStyle>
            <a:p>
              <a:pPr lvl="0" latinLnBrk="1" hangingPunct="0">
                <a:spcBef>
                  <a:spcPct val="0"/>
                </a:spcBef>
                <a:defRPr sz="1800">
                  <a:solidFill>
                    <a:srgbClr val="000000"/>
                  </a:solidFill>
                </a:defRPr>
              </a:pPr>
              <a:r>
                <a:rPr lang="zh-TW" altLang="en-US" sz="2800" b="1" dirty="0">
                  <a:solidFill>
                    <a:srgbClr val="FFFFFF"/>
                  </a:solidFill>
                  <a:latin typeface="微軟正黑體" pitchFamily="34" charset="-120"/>
                  <a:ea typeface="微軟正黑體" pitchFamily="34" charset="-120"/>
                  <a:cs typeface="Heiti TC Light"/>
                  <a:sym typeface="Heiti TC Light"/>
                </a:rPr>
                <a:t>香港處理廚餘方法－廚餘循環再造合作計劃</a:t>
              </a:r>
              <a:endParaRPr kumimoji="0" lang="zh-TW" altLang="en-US" sz="2800" b="1" i="0" u="none" strike="noStrike" kern="1200" cap="none" spc="0" normalizeH="0" baseline="0" noProof="0" dirty="0" smtClean="0">
                <a:ln>
                  <a:noFill/>
                </a:ln>
                <a:solidFill>
                  <a:srgbClr val="FFFFFF"/>
                </a:solidFill>
                <a:uLnTx/>
                <a:uFillTx/>
                <a:latin typeface="微軟正黑體" pitchFamily="34" charset="-120"/>
                <a:ea typeface="微軟正黑體" pitchFamily="34" charset="-120"/>
                <a:cs typeface="Heiti TC Light"/>
                <a:sym typeface="Heiti TC Light"/>
              </a:endParaRPr>
            </a:p>
          </p:txBody>
        </p:sp>
        <p:pic>
          <p:nvPicPr>
            <p:cNvPr id="27" name="Picture 2" descr="Y:\EO(CR)2 Team\World Environment Day (WED)\WED 2013\Public Event\Gimmick\Graphics of Big Waster\Mascot_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flipH="1">
              <a:off x="7956376" y="5517232"/>
              <a:ext cx="1008112" cy="1425408"/>
            </a:xfrm>
            <a:prstGeom prst="rect">
              <a:avLst/>
            </a:prstGeom>
            <a:noFill/>
          </p:spPr>
        </p:pic>
        <p:sp>
          <p:nvSpPr>
            <p:cNvPr id="28" name="內容版面配置區 2"/>
            <p:cNvSpPr txBox="1">
              <a:spLocks/>
            </p:cNvSpPr>
            <p:nvPr/>
          </p:nvSpPr>
          <p:spPr>
            <a:xfrm>
              <a:off x="4283968" y="6525344"/>
              <a:ext cx="4176464" cy="360040"/>
            </a:xfrm>
            <a:prstGeom prst="rect">
              <a:avLst/>
            </a:prstGeom>
          </p:spPr>
          <p:txBody>
            <a:bodyPr vert="horz" lIns="91440" tIns="45720" rIns="91440" bIns="45720" rtlCol="0">
              <a:normAutofit/>
            </a:bodyPr>
            <a:lstStyle/>
            <a:p>
              <a:pPr marL="342900" indent="-342900">
                <a:spcBef>
                  <a:spcPct val="20000"/>
                </a:spcBef>
                <a:defRPr/>
              </a:pP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「咪嘥嘢校園」</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中學</a:t>
              </a:r>
              <a:r>
                <a:rPr kumimoji="0" lang="zh-TW"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教材</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kumimoji="0" lang="en-US" altLang="zh-TW"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a:t>
              </a:r>
              <a:r>
                <a:rPr kumimoji="0" lang="zh-TW" altLang="en-US" sz="1400" b="1" i="0" u="none" strike="noStrike" kern="1200" cap="none" spc="0" normalizeH="0" baseline="0" noProof="0" dirty="0" smtClean="0">
                  <a:ln>
                    <a:noFill/>
                  </a:ln>
                  <a:solidFill>
                    <a:schemeClr val="accent2">
                      <a:lumMod val="75000"/>
                    </a:schemeClr>
                  </a:solidFill>
                  <a:uLnTx/>
                  <a:uFillTx/>
                  <a:latin typeface="微軟正黑體" pitchFamily="34" charset="-120"/>
                  <a:ea typeface="微軟正黑體" pitchFamily="34" charset="-120"/>
                  <a:cs typeface="+mn-cs"/>
                </a:rPr>
                <a:t>   </a:t>
              </a:r>
              <a:r>
                <a:rPr lang="zh-TW" altLang="en-US" sz="1400" b="1" dirty="0" smtClean="0">
                  <a:solidFill>
                    <a:schemeClr val="accent2">
                      <a:lumMod val="75000"/>
                    </a:schemeClr>
                  </a:solidFill>
                  <a:latin typeface="微軟正黑體" pitchFamily="34" charset="-120"/>
                  <a:ea typeface="微軟正黑體" pitchFamily="34" charset="-120"/>
                </a:rPr>
                <a:t>課程三</a:t>
              </a:r>
              <a:r>
                <a:rPr lang="zh-TW" altLang="en-US" sz="1400" b="1" dirty="0">
                  <a:solidFill>
                    <a:schemeClr val="accent2">
                      <a:lumMod val="75000"/>
                    </a:schemeClr>
                  </a:solidFill>
                  <a:latin typeface="微軟正黑體" pitchFamily="34" charset="-120"/>
                  <a:ea typeface="微軟正黑體" pitchFamily="34" charset="-120"/>
                </a:rPr>
                <a:t> </a:t>
              </a:r>
              <a:r>
                <a:rPr lang="zh-TW" altLang="en-US" sz="1400" b="1" dirty="0" smtClean="0">
                  <a:solidFill>
                    <a:schemeClr val="accent2">
                      <a:lumMod val="75000"/>
                    </a:schemeClr>
                  </a:solidFill>
                  <a:latin typeface="微軟正黑體" pitchFamily="34" charset="-120"/>
                  <a:ea typeface="微軟正黑體" pitchFamily="34" charset="-120"/>
                </a:rPr>
                <a:t> </a:t>
              </a:r>
              <a:r>
                <a:rPr lang="en-US" altLang="zh-TW" sz="1400" b="1" dirty="0" smtClean="0">
                  <a:solidFill>
                    <a:schemeClr val="accent2">
                      <a:lumMod val="75000"/>
                    </a:schemeClr>
                  </a:solidFill>
                  <a:latin typeface="微軟正黑體" pitchFamily="34" charset="-120"/>
                  <a:ea typeface="微軟正黑體" pitchFamily="34" charset="-120"/>
                </a:rPr>
                <a:t>-</a:t>
              </a:r>
              <a:r>
                <a:rPr lang="zh-TW" altLang="en-US" sz="1400" b="1" dirty="0" smtClean="0">
                  <a:solidFill>
                    <a:schemeClr val="accent2">
                      <a:lumMod val="75000"/>
                    </a:schemeClr>
                  </a:solidFill>
                  <a:latin typeface="微軟正黑體" pitchFamily="34" charset="-120"/>
                  <a:ea typeface="微軟正黑體" pitchFamily="34" charset="-120"/>
                </a:rPr>
                <a:t>  垃圾徵費</a:t>
              </a:r>
            </a:p>
            <a:p>
              <a:pPr marL="342900" lvl="0" indent="-342900">
                <a:spcBef>
                  <a:spcPct val="20000"/>
                </a:spcBef>
                <a:defRPr/>
              </a:pPr>
              <a:endParaRPr kumimoji="0" lang="zh-TW" altLang="en-US" sz="1400" b="1" i="0" u="none" strike="noStrike" kern="1200" cap="none" spc="0" normalizeH="0" baseline="0" noProof="0" dirty="0">
                <a:ln>
                  <a:noFill/>
                </a:ln>
                <a:solidFill>
                  <a:schemeClr val="accent2">
                    <a:lumMod val="75000"/>
                  </a:schemeClr>
                </a:solidFill>
                <a:uLnTx/>
                <a:uFillTx/>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TotalTime>
  <Words>636</Words>
  <Application>Microsoft Office PowerPoint</Application>
  <PresentationFormat>如螢幕大小 (4:3)</PresentationFormat>
  <Paragraphs>107</Paragraphs>
  <Slides>15</Slides>
  <Notes>0</Notes>
  <HiddenSlides>0</HiddenSlides>
  <MMClips>0</MMClips>
  <ScaleCrop>false</ScaleCrop>
  <HeadingPairs>
    <vt:vector size="4" baseType="variant">
      <vt:variant>
        <vt:lpstr>佈景主題</vt:lpstr>
      </vt:variant>
      <vt:variant>
        <vt:i4>1</vt:i4>
      </vt:variant>
      <vt:variant>
        <vt:lpstr>投影片標題</vt:lpstr>
      </vt:variant>
      <vt:variant>
        <vt:i4>15</vt:i4>
      </vt:variant>
    </vt:vector>
  </HeadingPairs>
  <TitlesOfParts>
    <vt:vector size="16" baseType="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本地處理廚餘方法－廚餘循環再造合作計劃</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2014-06-30T03:57:00Z</dcterms:created>
  <dcterms:modified xsi:type="dcterms:W3CDTF">2014-07-28T10:32:28Z</dcterms:modified>
</cp:coreProperties>
</file>